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 id="2147483684" r:id="rId2"/>
  </p:sldMasterIdLst>
  <p:notesMasterIdLst>
    <p:notesMasterId r:id="rId53"/>
  </p:notesMasterIdLst>
  <p:sldIdLst>
    <p:sldId id="256" r:id="rId3"/>
    <p:sldId id="257" r:id="rId4"/>
    <p:sldId id="258" r:id="rId5"/>
    <p:sldId id="260" r:id="rId6"/>
    <p:sldId id="259"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30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Lst>
  <p:sldSz cx="9144000" cy="5143500" type="screen16x9"/>
  <p:notesSz cx="6858000" cy="9144000"/>
  <p:embeddedFontLst>
    <p:embeddedFont>
      <p:font typeface="Average" panose="020B0604020202020204" charset="0"/>
      <p:regular r:id="rId54"/>
    </p:embeddedFont>
    <p:embeddedFont>
      <p:font typeface="Calibri" panose="020F0502020204030204" pitchFamily="34" charset="0"/>
      <p:regular r:id="rId55"/>
      <p:bold r:id="rId56"/>
      <p:italic r:id="rId57"/>
      <p:boldItalic r:id="rId58"/>
    </p:embeddedFont>
    <p:embeddedFont>
      <p:font typeface="Calibri Light" panose="020F0302020204030204" pitchFamily="34" charset="0"/>
      <p:regular r:id="rId59"/>
      <p:italic r:id="rId60"/>
    </p:embeddedFont>
    <p:embeddedFont>
      <p:font typeface="Helvetica Neue Light" panose="020B0604020202020204" charset="0"/>
      <p:regular r:id="rId61"/>
      <p:bold r:id="rId62"/>
      <p:italic r:id="rId63"/>
      <p:boldItalic r:id="rId64"/>
    </p:embeddedFont>
    <p:embeddedFont>
      <p:font typeface="Open Sans" panose="020B0606030504020204" pitchFamily="34" charset="0"/>
      <p:regular r:id="rId65"/>
      <p:bold r:id="rId66"/>
      <p:italic r:id="rId67"/>
      <p:boldItalic r:id="rId68"/>
    </p:embeddedFont>
    <p:embeddedFont>
      <p:font typeface="Open Sans bold" panose="020B0806030504020204" pitchFamily="34" charset="0"/>
      <p:bold r:id="rId69"/>
    </p:embeddedFont>
    <p:embeddedFont>
      <p:font typeface="Open Sans SemiBold" panose="020B0706030804020204" pitchFamily="34" charset="0"/>
      <p:bold r:id="rId70"/>
      <p:boldItalic r:id="rId71"/>
    </p:embeddedFont>
    <p:embeddedFont>
      <p:font typeface="Roboto" panose="02000000000000000000" pitchFamily="2" charset="0"/>
      <p:regular r:id="rId72"/>
    </p:embeddedFont>
  </p:embeddedFontLst>
  <p:custDataLst>
    <p:tags r:id="rId73"/>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730" autoAdjust="0"/>
  </p:normalViewPr>
  <p:slideViewPr>
    <p:cSldViewPr snapToGrid="0">
      <p:cViewPr varScale="1">
        <p:scale>
          <a:sx n="76" d="100"/>
          <a:sy n="76" d="100"/>
        </p:scale>
        <p:origin x="54" y="6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font" Target="fonts/font2.fntdata"/><Relationship Id="rId63" Type="http://schemas.openxmlformats.org/officeDocument/2006/relationships/font" Target="fonts/font10.fntdata"/><Relationship Id="rId68" Type="http://schemas.openxmlformats.org/officeDocument/2006/relationships/font" Target="fonts/font15.fntdata"/><Relationship Id="rId76"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font" Target="fonts/font18.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font" Target="fonts/font5.fntdata"/><Relationship Id="rId66" Type="http://schemas.openxmlformats.org/officeDocument/2006/relationships/font" Target="fonts/font13.fntdata"/><Relationship Id="rId7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4.fntdata"/><Relationship Id="rId61"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7.fntdata"/><Relationship Id="rId65" Type="http://schemas.openxmlformats.org/officeDocument/2006/relationships/font" Target="fonts/font12.fntdata"/><Relationship Id="rId73"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3.fntdata"/><Relationship Id="rId64" Type="http://schemas.openxmlformats.org/officeDocument/2006/relationships/font" Target="fonts/font11.fntdata"/><Relationship Id="rId69" Type="http://schemas.openxmlformats.org/officeDocument/2006/relationships/font" Target="fonts/font16.fntdata"/><Relationship Id="rId77"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9.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6.fntdata"/><Relationship Id="rId67" Type="http://schemas.openxmlformats.org/officeDocument/2006/relationships/font" Target="fonts/font14.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1.fntdata"/><Relationship Id="rId62" Type="http://schemas.openxmlformats.org/officeDocument/2006/relationships/font" Target="fonts/font9.fntdata"/><Relationship Id="rId70" Type="http://schemas.openxmlformats.org/officeDocument/2006/relationships/font" Target="fonts/font17.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nyti.ms/2PZ6CPj"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bit.ly/info2test"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bit.ly/info3test"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nyti.ms/2PZ6CPj"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nyti.ms/2PZ6CPj"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bit.ly/lionele" TargetMode="Externa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snopes.com/fact-check/elephant-carrying-lion-cub/"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6cc3c6dd0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6cc3c6dd0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You may have figured out that the address bar often doubles as a search bar but it will react differently in different browsers depending on your settings. If you go to google.com first, you will know you are always searching Google</a:t>
            </a:r>
            <a:endParaRPr sz="1200">
              <a:solidFill>
                <a:schemeClr val="dk1"/>
              </a:solidFill>
            </a:endParaRPr>
          </a:p>
          <a:p>
            <a:pPr marL="0" lvl="0" indent="0" algn="l" rtl="0">
              <a:spcBef>
                <a:spcPts val="1200"/>
              </a:spcBef>
              <a:spcAft>
                <a:spcPts val="0"/>
              </a:spcAft>
              <a:buClr>
                <a:schemeClr val="dk1"/>
              </a:buClr>
              <a:buSzPts val="1100"/>
              <a:buFont typeface="Arial"/>
              <a:buNone/>
            </a:pPr>
            <a:endParaRPr sz="1200">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19c4a0bd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19c4a0bd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Next we will choose the </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keywords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to type into the search bar. You only need to type words that are important to what you are looking for. If you want to information about dogs, you don’t need to type as many words as “I would like information on dogs.”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6cc3c6dd07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6cc3c6dd07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dirty="0">
                <a:solidFill>
                  <a:schemeClr val="dk1"/>
                </a:solidFill>
                <a:highlight>
                  <a:srgbClr val="FFFF00"/>
                </a:highlight>
              </a:rPr>
              <a:t>-</a:t>
            </a:r>
            <a:r>
              <a:rPr lang="en" sz="700" dirty="0">
                <a:solidFill>
                  <a:schemeClr val="dk1"/>
                </a:solidFill>
                <a:highlight>
                  <a:srgbClr val="FFFF00"/>
                </a:highlight>
                <a:latin typeface="Times New Roman"/>
                <a:ea typeface="Times New Roman"/>
                <a:cs typeface="Times New Roman"/>
                <a:sym typeface="Times New Roman"/>
              </a:rPr>
              <a:t>        </a:t>
            </a:r>
            <a:r>
              <a:rPr lang="en" sz="1200" dirty="0">
                <a:solidFill>
                  <a:schemeClr val="dk1"/>
                </a:solidFill>
                <a:highlight>
                  <a:srgbClr val="FFFF00"/>
                </a:highlight>
              </a:rPr>
              <a:t>Let’s start by all typing in “dogs” and pressing enter or clicking on the search button.</a:t>
            </a:r>
            <a:endParaRPr sz="1200" dirty="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6bdcf37181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6bdcf37181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QUESTION</a:t>
            </a:r>
            <a:r>
              <a:rPr lang="en" sz="1200" dirty="0">
                <a:solidFill>
                  <a:schemeClr val="dk1"/>
                </a:solidFill>
              </a:rPr>
              <a:t>: What do you see on this page?</a:t>
            </a:r>
            <a:endParaRPr sz="1200" dirty="0">
              <a:solidFill>
                <a:schemeClr val="dk1"/>
              </a:solidFill>
            </a:endParaRPr>
          </a:p>
          <a:p>
            <a:pPr marL="742950" marR="0" lvl="1" indent="-285750">
              <a:lnSpc>
                <a:spcPct val="107000"/>
              </a:lnSpc>
              <a:spcBef>
                <a:spcPts val="0"/>
              </a:spcBef>
              <a:spcAft>
                <a:spcPts val="800"/>
              </a:spcAft>
              <a:buFont typeface="Courier New" panose="02070309020205020404" pitchFamily="49" charset="0"/>
              <a:buChar char="o"/>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Make sure you cover these parts.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It will be easier to show if you switch to a live browser to highlight each section as it is mentioned: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Titles of webpages</a:t>
            </a:r>
            <a:r>
              <a:rPr lang="en" sz="1200" dirty="0">
                <a:solidFill>
                  <a:schemeClr val="dk1"/>
                </a:solidFill>
              </a:rPr>
              <a:t> – You would click on the title to open a page.</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URLs</a:t>
            </a:r>
            <a:r>
              <a:rPr lang="en" sz="1200" dirty="0">
                <a:solidFill>
                  <a:schemeClr val="dk1"/>
                </a:solidFill>
              </a:rPr>
              <a:t> – the URL is listed below the title</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Labels of different kinds of content</a:t>
            </a:r>
            <a:r>
              <a:rPr lang="en" sz="1200" dirty="0">
                <a:solidFill>
                  <a:schemeClr val="dk1"/>
                </a:solidFill>
              </a:rPr>
              <a:t> (images, news, etc.) – you can click on the different labels under the search bar to choose the kind of results you would like to see. </a:t>
            </a:r>
            <a:r>
              <a:rPr lang="en" sz="1200" dirty="0">
                <a:solidFill>
                  <a:schemeClr val="dk1"/>
                </a:solidFill>
                <a:highlight>
                  <a:srgbClr val="FFFF00"/>
                </a:highlight>
              </a:rPr>
              <a:t>Click on a couple to see how this changes the results page and then return to all.</a:t>
            </a:r>
            <a:endParaRPr sz="1200" dirty="0">
              <a:solidFill>
                <a:schemeClr val="dk1"/>
              </a:solidFill>
              <a:highlight>
                <a:srgbClr val="FFFF00"/>
              </a:highlight>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Search bar with current search terms </a:t>
            </a:r>
            <a:r>
              <a:rPr lang="en" sz="1200" dirty="0">
                <a:solidFill>
                  <a:schemeClr val="dk1"/>
                </a:solidFill>
              </a:rPr>
              <a:t>– the search bar shows you which keywords have brought you to these results</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Sponsored results </a:t>
            </a:r>
            <a:r>
              <a:rPr lang="en" sz="1200" i="1" u="sng" dirty="0">
                <a:solidFill>
                  <a:schemeClr val="dk1"/>
                </a:solidFill>
              </a:rPr>
              <a:t>(if you see none, search for dog food)</a:t>
            </a:r>
            <a:r>
              <a:rPr lang="en" sz="1200" u="sng" dirty="0">
                <a:solidFill>
                  <a:schemeClr val="dk1"/>
                </a:solidFill>
              </a:rPr>
              <a:t> </a:t>
            </a:r>
            <a:r>
              <a:rPr lang="en" sz="1200" dirty="0">
                <a:solidFill>
                  <a:schemeClr val="dk1"/>
                </a:solidFill>
              </a:rPr>
              <a:t>– The first results are often websites that have paid to be listed on the results page more often. They are sometimes in other places on the results as well. On Google, they will say “Ad” next to the URL.</a:t>
            </a:r>
            <a:endParaRPr sz="1200" dirty="0">
              <a:solidFill>
                <a:schemeClr val="dk1"/>
              </a:solidFill>
            </a:endParaRPr>
          </a:p>
          <a:p>
            <a:pPr marL="0" lvl="0" indent="0" algn="l" rtl="0">
              <a:spcBef>
                <a:spcPts val="1200"/>
              </a:spcBef>
              <a:spcAft>
                <a:spcPts val="0"/>
              </a:spcAft>
              <a:buClr>
                <a:schemeClr val="dk1"/>
              </a:buClr>
              <a:buSzPts val="1100"/>
              <a:buFont typeface="Arial"/>
              <a:buNone/>
            </a:pPr>
            <a:endParaRPr sz="1200" dirty="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6cc3c6dd07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6cc3c6dd07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QUESTION</a:t>
            </a:r>
            <a:r>
              <a:rPr lang="en" sz="1200">
                <a:solidFill>
                  <a:schemeClr val="dk1"/>
                </a:solidFill>
              </a:rPr>
              <a:t>: How can we tell where this information came from?</a:t>
            </a:r>
            <a:endParaRPr sz="1200">
              <a:solidFill>
                <a:schemeClr val="dk1"/>
              </a:solidFill>
            </a:endParaRPr>
          </a:p>
          <a:p>
            <a:pPr marL="91440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The URL listed below the title of the webpage shows us where the information is from on most of the results. We might investigate who owns that website to learn more about it.</a:t>
            </a:r>
            <a:endParaRPr sz="120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6cc3c6dd07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6cc3c6dd07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say we’re thinking about getting a pet dog. </a:t>
            </a:r>
            <a:r>
              <a:rPr lang="en" sz="1200">
                <a:solidFill>
                  <a:schemeClr val="dk1"/>
                </a:solidFill>
                <a:highlight>
                  <a:srgbClr val="FFFF00"/>
                </a:highlight>
              </a:rPr>
              <a:t>Add some keywords to find more information about that.</a:t>
            </a:r>
            <a:endParaRPr sz="1200">
              <a:solidFill>
                <a:schemeClr val="dk1"/>
              </a:solidFill>
              <a:highlight>
                <a:srgbClr val="FFFF00"/>
              </a:highlight>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 </a:t>
            </a:r>
            <a:r>
              <a:rPr lang="en" sz="1200" u="sng">
                <a:solidFill>
                  <a:schemeClr val="dk1"/>
                </a:solidFill>
              </a:rPr>
              <a:t>QUESTION</a:t>
            </a:r>
            <a:r>
              <a:rPr lang="en" sz="1200">
                <a:solidFill>
                  <a:schemeClr val="dk1"/>
                </a:solidFill>
              </a:rPr>
              <a:t>: What keywords did you add?</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The keywords you add will help you find the information you are looking for, for example, you might add “dog breeds” if you want to decide what kind of dog you want. You might add “dog adoption locations in [</a:t>
            </a:r>
            <a:r>
              <a:rPr lang="en" sz="1200" i="1">
                <a:solidFill>
                  <a:schemeClr val="dk1"/>
                </a:solidFill>
              </a:rPr>
              <a:t>your county name]</a:t>
            </a:r>
            <a:r>
              <a:rPr lang="en" sz="1200">
                <a:solidFill>
                  <a:schemeClr val="dk1"/>
                </a:solidFill>
              </a:rPr>
              <a:t>” if you’re looking for a place nearby to get a dog.</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Adding a few extra words can drastically change your results, so think carefully about choosing your keywords. If you don’t get exactly what you want, try a few different searches.</a:t>
            </a:r>
            <a:endParaRPr sz="1200">
              <a:solidFill>
                <a:schemeClr val="dk1"/>
              </a:solidFill>
            </a:endParaRPr>
          </a:p>
          <a:p>
            <a:pPr marL="0" lvl="0" indent="0" algn="l" rtl="0">
              <a:lnSpc>
                <a:spcPct val="115000"/>
              </a:lnSpc>
              <a:spcBef>
                <a:spcPts val="1200"/>
              </a:spcBef>
              <a:spcAft>
                <a:spcPts val="1200"/>
              </a:spcAft>
              <a:buClr>
                <a:schemeClr val="dk1"/>
              </a:buClr>
              <a:buSzPts val="1100"/>
              <a:buFont typeface="Arial"/>
              <a:buNone/>
            </a:pPr>
            <a:endParaRPr sz="120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6cc3c6dd07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6cc3c6dd07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Does anyone have any questions at this point?</a:t>
            </a:r>
            <a:endParaRPr sz="1200" b="1">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6cc84f6416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6cc84f6416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There is so much information online, but unfortunately there is as much incorrect information as there is correct.</a:t>
            </a:r>
            <a:endParaRPr sz="1200">
              <a:solidFill>
                <a:schemeClr val="dk1"/>
              </a:solidFill>
            </a:endParaRPr>
          </a:p>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How do you usually decide whether you believe the things you hear or read, including things that aren’t online? </a:t>
            </a:r>
            <a:r>
              <a:rPr lang="en" sz="1200" i="1">
                <a:solidFill>
                  <a:schemeClr val="dk1"/>
                </a:solidFill>
              </a:rPr>
              <a:t>(depends on who says it and whether they are likely to know this information, where you read it, how old the information is, etc.)</a:t>
            </a:r>
            <a:endParaRPr sz="1200">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6cc84f6416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6cc84f6416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Many of the same methods we use all the time to decide if information is likely true work for evaluating information we find online.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6cc84f641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6cc84f641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 just want to add one thing to the video about how to know who owns a website. Top level web domains, that three letter ending to a URL like .com, can be useful</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domain can sometimes tell you who created the website you are viewing.</a:t>
            </a:r>
            <a:endParaRPr sz="1200"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.gov is only available to government agencies</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.edu is only available to educational institutions</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.org is usually owned by non-profits, but non-profits are sometimes connected to businesses and other groups that may add bias to their information. Learn more about the mission of the group that owns the website to decide if it is trustworthy.</a:t>
            </a:r>
            <a:endParaRPr sz="1200" dirty="0">
              <a:solidFill>
                <a:schemeClr val="dk1"/>
              </a:solidFill>
            </a:endParaRPr>
          </a:p>
          <a:p>
            <a:pPr marL="914400" lvl="0" indent="0" algn="l" rtl="0">
              <a:lnSpc>
                <a:spcPct val="115000"/>
              </a:lnSpc>
              <a:spcBef>
                <a:spcPts val="1200"/>
              </a:spcBef>
              <a:spcAft>
                <a:spcPts val="120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Other domains like .com or .net can be purchased by anyone, so they don’t tell you much about the website. You’ll have to dig deeper.</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Welcome! We’re going to get started. </a:t>
            </a:r>
            <a:endParaRPr/>
          </a:p>
          <a:p>
            <a:pPr marL="0" lvl="0" indent="0" algn="l" rtl="0">
              <a:spcBef>
                <a:spcPts val="0"/>
              </a:spcBef>
              <a:spcAft>
                <a:spcPts val="0"/>
              </a:spcAft>
              <a:buClr>
                <a:schemeClr val="dk1"/>
              </a:buClr>
              <a:buSzPts val="1100"/>
              <a:buFont typeface="Arial"/>
              <a:buNone/>
            </a:pPr>
            <a:r>
              <a:rPr lang="en" i="1"/>
              <a:t>Introduce facilitators present. </a:t>
            </a:r>
            <a:endParaRPr i="1"/>
          </a:p>
          <a:p>
            <a:pPr marL="0" lvl="0" indent="0" algn="l" rtl="0">
              <a:spcBef>
                <a:spcPts val="0"/>
              </a:spcBef>
              <a:spcAft>
                <a:spcPts val="0"/>
              </a:spcAft>
              <a:buClr>
                <a:schemeClr val="dk1"/>
              </a:buClr>
              <a:buSzPts val="1100"/>
              <a:buFont typeface="Arial"/>
              <a:buNone/>
            </a:pPr>
            <a:r>
              <a:rPr lang="en"/>
              <a:t>Today, we are going to be talking about how we find information online and how to know whether information is reliable or not.</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6cc84f6416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6cc84f6416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Go to</a:t>
            </a:r>
            <a:r>
              <a:rPr lang="en">
                <a:solidFill>
                  <a:schemeClr val="dk1"/>
                </a:solidFill>
                <a:highlight>
                  <a:srgbClr val="FFFF00"/>
                </a:highlight>
                <a:uFill>
                  <a:noFill/>
                </a:uFill>
                <a:hlinkClick r:id="rId3"/>
              </a:rPr>
              <a:t> </a:t>
            </a:r>
            <a:r>
              <a:rPr lang="en" sz="1200" u="sng">
                <a:solidFill>
                  <a:schemeClr val="hlink"/>
                </a:solidFill>
                <a:highlight>
                  <a:srgbClr val="FFFF00"/>
                </a:highlight>
                <a:hlinkClick r:id="rId3"/>
              </a:rPr>
              <a:t>https://nyti.ms/2PZ6CPj</a:t>
            </a:r>
            <a:r>
              <a:rPr lang="en" sz="1200">
                <a:solidFill>
                  <a:schemeClr val="dk1"/>
                </a:solidFill>
                <a:highlight>
                  <a:srgbClr val="FFFF00"/>
                </a:highlight>
              </a:rPr>
              <a:t> and use these suggestions to decide if the information is reliable</a:t>
            </a:r>
            <a:r>
              <a:rPr lang="en" sz="1200">
                <a:solidFill>
                  <a:schemeClr val="dk1"/>
                </a:solidFill>
              </a:rPr>
              <a:t>.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6cc84f6416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6cc84f6416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i="1"/>
              <a:t>After allowing time to read the article, ask some of these questions to help decide whether the article is reliable. The article is true.</a:t>
            </a:r>
            <a:endParaRPr i="1"/>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6cc84f6416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6cc84f6416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Ask these questions from one group and then the other:</a:t>
            </a:r>
            <a:endParaRPr sz="1200" i="1">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 information was this article sharing? (a warning/info about safety)</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 substance is it talking about? (dihydrogen monoxide/oxidane)</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Who wrote this information? (no author/oxidane foundation)</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 is the purpose of the website? (to warn you of an unsafe substance/to tell you oxidane is safe)</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 evidence is there that it is or isn’t reliable information?</a:t>
            </a:r>
            <a:endParaRPr sz="120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700">
                <a:solidFill>
                  <a:schemeClr val="dk1"/>
                </a:solidFill>
                <a:uFill>
                  <a:noFill/>
                </a:uFill>
                <a:latin typeface="Times New Roman"/>
                <a:ea typeface="Times New Roman"/>
                <a:cs typeface="Times New Roman"/>
                <a:sym typeface="Times New Roman"/>
                <a:hlinkClick r:id="rId3"/>
              </a:rPr>
              <a:t> </a:t>
            </a:r>
            <a:r>
              <a:rPr lang="en" sz="1200" u="sng">
                <a:solidFill>
                  <a:schemeClr val="hlink"/>
                </a:solidFill>
                <a:hlinkClick r:id="rId3"/>
              </a:rPr>
              <a:t>http://bit.ly/info2test</a:t>
            </a:r>
            <a:r>
              <a:rPr lang="en" sz="1200">
                <a:solidFill>
                  <a:schemeClr val="dk1"/>
                </a:solidFill>
              </a:rPr>
              <a:t> - No author or date. Uses emotional language to evoke fear or anger. No sources or scientific information to backup claims. It is not clear if the author has anything to gain from us believing it is dangerous.</a:t>
            </a:r>
            <a:endParaRPr sz="1200">
              <a:solidFill>
                <a:schemeClr val="dk1"/>
              </a:solidFill>
            </a:endParaRPr>
          </a:p>
          <a:p>
            <a:pPr marL="137160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 </a:t>
            </a:r>
            <a:r>
              <a:rPr lang="en" sz="1200" u="sng">
                <a:solidFill>
                  <a:schemeClr val="hlink"/>
                </a:solidFill>
                <a:hlinkClick r:id="rId4"/>
              </a:rPr>
              <a:t>http://bit.ly/info3test</a:t>
            </a:r>
            <a:r>
              <a:rPr lang="en" sz="1200" u="sng">
                <a:solidFill>
                  <a:schemeClr val="dk1"/>
                </a:solidFill>
              </a:rPr>
              <a:t> </a:t>
            </a:r>
            <a:r>
              <a:rPr lang="en" sz="1200">
                <a:solidFill>
                  <a:schemeClr val="dk1"/>
                </a:solidFill>
              </a:rPr>
              <a:t>- No date. The Oxidane Foundation, who created the website, might have something to gain by making us believe it is safe. No sources to backup claims. Website looks like a reliable website.</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6cc84f6416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6cc84f6416_0_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Both of these websites are describing water. They both use misleading language to confuse the reader and sway them to agreeing with their viewpoint. Even when the facts are true, it is important to look at different viewpoints to understand an entire issue.</a:t>
            </a:r>
            <a:endParaRPr sz="1200">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6cc84f6416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6cc84f6416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Let’s talk about some specific resources for health related information for a few minutes.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DISCUSSION QUESTIONS:</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What do you think about looking for health information online?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What could be some problems with looking for medical information online?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(e.g. </a:t>
            </a: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Health is too complicated and too dangerous to approach without a medical professional’s advice. There is bad/conflicting information online, etc.)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What could be good about looking for health information online?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(e.g. Have knowledge of your own health. Get free advice from professionals on non-emergency issues like diet, poison ivy, and acne. Find answers to embarrassing question. Get information to help you prepare to talk to your doctor, understand something your doctor told you, or know what kind of doctor to visit. Some health plans allow you to interact with doctors online to save time and money. etc.)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Finding health information online can be a great resource in combination with visits to medical professionals, but it is really important to get that information from a reliable place.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Using search engines well can help you find good information, but going directly to websites you know are trustworthy can get you to reliable information quicker.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6cc84f6416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6cc84f6416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Go to </a:t>
            </a:r>
            <a:r>
              <a:rPr lang="en-US" sz="1800" b="1"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medlineplus.gov</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Based on the domain, who owns this website?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National Institute of Health is the government agency on medical and health research, so we should expect it to be unbiased.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Here you can learn about specific health topics, medications, medical tests, or medical terms in short understandable summaries, and be pointed to additional resources on the same topic.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Spend a couple minutes exploring Medline</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6cc84f6416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6cc84f6416_0_1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Now visit </a:t>
            </a:r>
            <a:r>
              <a:rPr lang="en-US" sz="1200" b="1"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nchealthinfo.org</a:t>
            </a:r>
            <a:r>
              <a:rPr lang="en-US" sz="12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Spend a minute on this website and see if you can answer these questions: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Who owns this website and do they have authority in this area?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UNC Health Science Library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0"/>
              </a:spcAft>
              <a:buFont typeface="Wingdings" panose="05000000000000000000" pitchFamily="2" charset="2"/>
              <a:buChar char=""/>
            </a:pP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Yes. They specialize in providing health information.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How is it different from Medline Plus?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7000"/>
              </a:lnSpc>
              <a:spcBef>
                <a:spcPts val="0"/>
              </a:spcBef>
              <a:spcAft>
                <a:spcPts val="800"/>
              </a:spcAft>
              <a:buFont typeface="Wingdings" panose="05000000000000000000" pitchFamily="2" charset="2"/>
              <a:buChar char=""/>
            </a:pP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Many of it’s resources are specific to North Carolina and can help you find medical care offline.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6cc84f6416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6cc84f6416_0_1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Using the internet to research your health can help you be empowered to understand your health better and be more proactive about health decisions. Make sure to use trustworthy websites and continue to reach out to medical professionals when appropriate.</a:t>
            </a:r>
            <a:endParaRPr sz="120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6cc84f6416_0_1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6cc84f6416_0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i="1">
                <a:solidFill>
                  <a:schemeClr val="dk1"/>
                </a:solidFill>
              </a:rPr>
              <a:t>Fill in with your own resources.</a:t>
            </a:r>
            <a:endParaRPr sz="1200" i="1">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6cd963106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6cd963106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All the resources for today are on your handout, plus a few more if you want to learn more about search engines, evaluating websites, or online health info.</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FFFF00"/>
                </a:highlight>
              </a:rPr>
              <a:t>Please take the exit surveys and feel free to stick around with any questions you have for us.</a:t>
            </a:r>
            <a:endParaRPr sz="1200" dirty="0">
              <a:solidFill>
                <a:schemeClr val="dk1"/>
              </a:solidFill>
            </a:endParaRPr>
          </a:p>
          <a:p>
            <a:pPr marL="0" lvl="0" indent="0" algn="l" rtl="0">
              <a:spcBef>
                <a:spcPts val="1200"/>
              </a:spcBef>
              <a:spcAft>
                <a:spcPts val="0"/>
              </a:spcAft>
              <a:buNone/>
            </a:pPr>
            <a:endParaRPr sz="1200" dirty="0">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Introduce facilitators present.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Explain schedule and where the students will be while adults are training.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Today, we are going to be talking about how we find information online and how to know whether information is reliable or not.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Separate groups.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6cd963106c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6cd963106c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Before we get started, let’s all introduce ourselves in case we haven’t all been together before. So please say your name and tell us: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What’s one thing you’d like to use the internet to get information about?</a:t>
            </a: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Give an example by saying your first name and one thing kind of information you look for online.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(Almost) everything you’ve mentioned can be researched online.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There is so much information online, it can even be overwhelming sometimes.</a:t>
            </a: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The first step to being good at finding information online is knowing how to use a search engine well, so that’s what we will talk about first.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45698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6cfd97afa3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6cfd97afa3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a:solidFill>
                  <a:schemeClr val="dk1"/>
                </a:solidFill>
              </a:rPr>
              <a:t>How many of you know how to use Google to find information online, raise your hand?</a:t>
            </a:r>
            <a:endParaRPr sz="1200">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Google has tried to make it easier for you to get the answers you need without ever clicking on any links and we’re going to look at some was to use do Google searches that give us information quickly.</a:t>
            </a:r>
            <a:endParaRPr sz="1200">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6cc3c6dd07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6cc3c6dd07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Pass out Google Tips and Tricks handout</a:t>
            </a:r>
            <a:endParaRPr sz="1200">
              <a:solidFill>
                <a:schemeClr val="dk1"/>
              </a:solidFill>
            </a:endParaRPr>
          </a:p>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 This handout has a few keywords you can add to your search to get a specific kind of result. - Test out these tricks to see if they help you get the information you’re looking for faster</a:t>
            </a:r>
            <a:endParaRPr sz="1200">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6cc3c6dd07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6cc3c6dd07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DEBRIEF QUESTIONS</a:t>
            </a:r>
            <a:r>
              <a:rPr lang="en" sz="1200">
                <a:solidFill>
                  <a:schemeClr val="dk1"/>
                </a:solidFill>
              </a:rPr>
              <a:t> </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Which of these tips do you think is the most useful?</a:t>
            </a:r>
            <a:endParaRPr sz="1200">
              <a:solidFill>
                <a:schemeClr val="dk1"/>
              </a:solidFill>
            </a:endParaRPr>
          </a:p>
          <a:p>
            <a:pPr marL="91440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Do you know any other Google tricks?</a:t>
            </a:r>
            <a:endParaRPr sz="1200">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6cc3c6dd07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6cc3c6dd07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a:solidFill>
                  <a:schemeClr val="dk1"/>
                </a:solidFill>
              </a:rPr>
              <a:t>Those tips are good for a certain kind of questions. What if you need to find answers to more complicated questions? Let’s see if you can figure out that. </a:t>
            </a: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 sz="1200">
                <a:solidFill>
                  <a:schemeClr val="dk1"/>
                </a:solidFill>
              </a:rPr>
              <a:t>Go to agoogleaday.com and see if you can find the answers to the questions they provide.</a:t>
            </a:r>
            <a:endParaRPr sz="1200">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6cc3c6dd07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6cc3c6dd07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DEBRIEF QUESTIONS</a:t>
            </a:r>
            <a:r>
              <a:rPr lang="en" sz="1200">
                <a:solidFill>
                  <a:schemeClr val="dk1"/>
                </a:solidFill>
              </a:rPr>
              <a:t> </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Were the questions difficult to find the answers to?</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Did you have to do multiple searches?</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Did you have to click on any links or could you find the answers you were looking for in what appeared on the results page?</a:t>
            </a:r>
            <a:endParaRPr sz="1200">
              <a:solidFill>
                <a:schemeClr val="dk1"/>
              </a:solidFill>
            </a:endParaRPr>
          </a:p>
          <a:p>
            <a:pPr marL="91440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Did you learn any new search strategies?</a:t>
            </a:r>
            <a:endParaRPr sz="1200">
              <a:solidFill>
                <a:schemeClr val="dk1"/>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6cfd97afa3_1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6cfd97afa3_1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There is so much information online, but unfortunately there is as much incorrect information as there is correct.</a:t>
            </a:r>
            <a:endParaRPr sz="1200">
              <a:solidFill>
                <a:schemeClr val="dk1"/>
              </a:solidFill>
            </a:endParaRPr>
          </a:p>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How do you usually decide whether you believe the things you hear or read, including things that aren’t online? </a:t>
            </a:r>
            <a:r>
              <a:rPr lang="en" sz="1200" i="1">
                <a:solidFill>
                  <a:schemeClr val="dk1"/>
                </a:solidFill>
              </a:rPr>
              <a:t>(depends on who says it and whether they are likely to know this information, where you read it, how old the information is, etc.)</a:t>
            </a:r>
            <a:endParaRPr sz="1200">
              <a:solidFill>
                <a:schemeClr val="dk1"/>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6cfd97afa3_1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6cfd97afa3_1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Many of the same methods we use all the time to decide if information is likely true work for evaluating information we find online.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6cfd97afa3_1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6cfd97afa3_1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 just want to add one thing to the video about how to know who owns a website. Top level web domains, that three letter ending to a URL like .com, can be useful</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domain can sometimes tell you who created the website you are viewing.</a:t>
            </a:r>
            <a:endParaRPr sz="1200"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.gov is only available to government agencies</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.edu is only available to educational institutions</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.org is usually owned by non-profits, but non-profits are sometimes connected to businesses and other groups that may add bias to their information. Learn more about the mission of the group that owns the website to decide if it is trustworthy.</a:t>
            </a:r>
            <a:endParaRPr sz="1200" dirty="0">
              <a:solidFill>
                <a:schemeClr val="dk1"/>
              </a:solidFill>
            </a:endParaRPr>
          </a:p>
          <a:p>
            <a:pPr marL="914400" lvl="0" indent="0" algn="l" rtl="0">
              <a:lnSpc>
                <a:spcPct val="115000"/>
              </a:lnSpc>
              <a:spcBef>
                <a:spcPts val="1200"/>
              </a:spcBef>
              <a:spcAft>
                <a:spcPts val="120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Other domains like .com or .net can be purchased by anyone, so they don’t tell you much about the website. You’ll have to dig deeper.</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cbeaa1dd9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cbeaa1dd9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6cfd97afa3_1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6cfd97afa3_1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Go to</a:t>
            </a:r>
            <a:r>
              <a:rPr lang="en">
                <a:solidFill>
                  <a:schemeClr val="dk1"/>
                </a:solidFill>
                <a:highlight>
                  <a:srgbClr val="FFFF00"/>
                </a:highlight>
                <a:uFill>
                  <a:noFill/>
                </a:uFill>
                <a:hlinkClick r:id="rId3"/>
              </a:rPr>
              <a:t> </a:t>
            </a:r>
            <a:r>
              <a:rPr lang="en" sz="1200" u="sng">
                <a:solidFill>
                  <a:schemeClr val="hlink"/>
                </a:solidFill>
                <a:highlight>
                  <a:srgbClr val="FFFF00"/>
                </a:highlight>
                <a:hlinkClick r:id="rId3"/>
              </a:rPr>
              <a:t>https://nyti.ms/2PZ6CPj</a:t>
            </a:r>
            <a:r>
              <a:rPr lang="en" sz="1200">
                <a:solidFill>
                  <a:schemeClr val="dk1"/>
                </a:solidFill>
                <a:highlight>
                  <a:srgbClr val="FFFF00"/>
                </a:highlight>
              </a:rPr>
              <a:t> and use these suggestions to decide if the information is reliable</a:t>
            </a:r>
            <a:r>
              <a:rPr lang="en" sz="1200">
                <a:solidFill>
                  <a:schemeClr val="dk1"/>
                </a:solidFill>
              </a:rPr>
              <a:t>.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6cfd97afa3_1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6cfd97afa3_1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i="1"/>
              <a:t>After allowing time to read the article, ask some of these questions to help decide whether the article is reliable. The article is true.</a:t>
            </a:r>
            <a:endParaRPr i="1"/>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6cfd97afa3_1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6cfd97afa3_1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Go to</a:t>
            </a:r>
            <a:r>
              <a:rPr lang="en">
                <a:solidFill>
                  <a:schemeClr val="dk1"/>
                </a:solidFill>
                <a:highlight>
                  <a:srgbClr val="FFFF00"/>
                </a:highlight>
                <a:uFill>
                  <a:noFill/>
                </a:uFill>
                <a:hlinkClick r:id="rId3"/>
              </a:rPr>
              <a:t> </a:t>
            </a:r>
            <a:r>
              <a:rPr lang="en" sz="1200" u="sng">
                <a:solidFill>
                  <a:schemeClr val="hlink"/>
                </a:solidFill>
                <a:highlight>
                  <a:srgbClr val="FFFF00"/>
                </a:highlight>
                <a:hlinkClick r:id="rId4"/>
              </a:rPr>
              <a:t>http://bit.ly/lionele</a:t>
            </a:r>
            <a:r>
              <a:rPr lang="en" sz="1200">
                <a:solidFill>
                  <a:schemeClr val="dk1"/>
                </a:solidFill>
                <a:highlight>
                  <a:srgbClr val="FFFF00"/>
                </a:highlight>
              </a:rPr>
              <a:t> and use these suggestions to decide if the information is reliable</a:t>
            </a:r>
            <a:r>
              <a:rPr lang="en" sz="1200">
                <a:solidFill>
                  <a:schemeClr val="dk1"/>
                </a:solidFill>
              </a:rPr>
              <a:t>.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6cfd97afa3_1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6cfd97afa3_1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i="1" dirty="0"/>
              <a:t>After allowing time to read the article, ask some of these questions to help decide whether the article is reliable. Have participants look it up on snopes together to see that it is fake. </a:t>
            </a:r>
            <a:r>
              <a:rPr lang="en" u="sng" dirty="0">
                <a:solidFill>
                  <a:schemeClr val="hlink"/>
                </a:solidFill>
                <a:hlinkClick r:id="rId3"/>
              </a:rPr>
              <a:t>https://www.snopes.com/fact-check/elephant-carrying-lion-cub/</a:t>
            </a:r>
            <a:r>
              <a:rPr lang="en" i="1" dirty="0"/>
              <a:t> </a:t>
            </a:r>
            <a:endParaRPr i="1"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6cfd97afa3_1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6cfd97afa3_1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When you see anything online, it is important to take a few minutes to decide if it is reliable because it’s not always as easy to tell as you might think.</a:t>
            </a:r>
            <a:endParaRPr sz="1200">
              <a:solidFill>
                <a:schemeClr val="dk1"/>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6cfd97afa3_1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6cfd97afa3_1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	Let’s talk about some specific resources for health related information for a few minutes.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DISUCSSION QUESTIONS:</a:t>
            </a:r>
            <a:endParaRPr sz="1200" u="sng">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 do you think about looking for health information online?</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 could be some problems with looking for medical information online?</a:t>
            </a:r>
            <a:endParaRPr sz="120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(Health is too complicated and too dangerous to approach without a medical professional’s advice. There is bad/conflicting information online, etc.)</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 could be good about looking for health information online?</a:t>
            </a:r>
            <a:endParaRPr sz="120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(Have control of your own health. Get free advice from professionals on non-emergency issues like diet, poison ivy, and acne. Find answers to embarrassing question. Get information to help you prepare to talk to your parent, your doctor, understand something your doctor told you, or know what kind of doctor to visit. etc.)</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Finding health information online can be a great resource in combination with visits to medical professionals, but it is really important to get that information from a reliable place.-</a:t>
            </a:r>
            <a:r>
              <a:rPr lang="en" sz="700">
                <a:solidFill>
                  <a:schemeClr val="dk1"/>
                </a:solidFill>
                <a:latin typeface="Times New Roman"/>
                <a:ea typeface="Times New Roman"/>
                <a:cs typeface="Times New Roman"/>
                <a:sym typeface="Times New Roman"/>
              </a:rPr>
              <a:t>        </a:t>
            </a:r>
            <a:r>
              <a:rPr lang="en" sz="1200" u="sng">
                <a:solidFill>
                  <a:schemeClr val="dk1"/>
                </a:solidFill>
              </a:rPr>
              <a:t> </a:t>
            </a:r>
            <a:endParaRPr sz="1200" u="sng">
              <a:solidFill>
                <a:schemeClr val="dk1"/>
              </a:solidFill>
            </a:endParaRPr>
          </a:p>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Using search engines well can help you find good information, but going directly to websites you know are trustworthy can get you to reliable information quicker.  </a:t>
            </a:r>
            <a:endParaRPr sz="1200">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6cfd97afa3_1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6cfd97afa3_1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Go to </a:t>
            </a:r>
            <a:r>
              <a:rPr lang="en-US" sz="1800" b="1"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medlineplus.gov</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Based on the domain, who owns this website?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National Institute of Health is the government agency on medical and health research, so we should expect it to be unbiased.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Here you can learn about specific health topics, medications, medical tests, or medical terms in short understandable summaries, and be pointed to additional resources on the same topic.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Spend a couple minutes exploring Medline</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6cfd97afa3_1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6cfd97afa3_1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FFFF00"/>
                </a:highlight>
              </a:rPr>
              <a:t>Now visit </a:t>
            </a:r>
            <a:r>
              <a:rPr lang="en" sz="1200" b="1" dirty="0">
                <a:solidFill>
                  <a:schemeClr val="dk1"/>
                </a:solidFill>
                <a:highlight>
                  <a:srgbClr val="FFFF00"/>
                </a:highlight>
              </a:rPr>
              <a:t>nchealthinfo.org</a:t>
            </a:r>
            <a:r>
              <a:rPr lang="en" sz="1200" b="1" dirty="0">
                <a:solidFill>
                  <a:schemeClr val="dk1"/>
                </a:solidFill>
              </a:rPr>
              <a:t>.</a:t>
            </a:r>
            <a:endParaRPr sz="1200" b="1"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Spend couple minute on this website and see if you can answer these questions:</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Who owns this website and do they have authority in this area?</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UNC Health Science Library</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Yes. They specialize in providing health information.</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How is it different from Medline Plus?</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Many of it’s resources are specific to North Carolina and can help you find medical care offline.</a:t>
            </a:r>
            <a:endParaRPr sz="1200" dirty="0">
              <a:solidFill>
                <a:schemeClr val="dk1"/>
              </a:solidFill>
            </a:endParaRPr>
          </a:p>
          <a:p>
            <a:pPr marL="0" lvl="0" indent="0" algn="l" rtl="0">
              <a:lnSpc>
                <a:spcPct val="115000"/>
              </a:lnSpc>
              <a:spcBef>
                <a:spcPts val="1200"/>
              </a:spcBef>
              <a:spcAft>
                <a:spcPts val="1200"/>
              </a:spcAft>
              <a:buClr>
                <a:schemeClr val="dk1"/>
              </a:buClr>
              <a:buSzPts val="1100"/>
              <a:buFont typeface="Arial"/>
              <a:buNone/>
            </a:pPr>
            <a:endParaRPr sz="1200" dirty="0">
              <a:solidFill>
                <a:schemeClr val="dk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6cfd97afa3_1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1" name="Google Shape;391;g6cfd97afa3_1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Using the internet to research your health can help you be empowered to understand your health better and be more proactive about health decisions. Make sure to use trustworthy websites and continue to reach out to adults you trust and medical professionals about these issues as well.</a:t>
            </a:r>
            <a:endParaRPr sz="1200">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6cfd97afa3_1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6cfd97afa3_1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i="1">
                <a:solidFill>
                  <a:schemeClr val="dk1"/>
                </a:solidFill>
              </a:rPr>
              <a:t>Fill in with your own resources.</a:t>
            </a:r>
            <a:endParaRPr sz="1200" i="1">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Before we get started, let’s all introduce ourselves in case we haven’t all been together before. So please say your name and tell us:</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 What’s one thing you’d like to use the internet to get information about?</a:t>
            </a:r>
            <a:endParaRPr sz="1200" dirty="0">
              <a:solidFill>
                <a:schemeClr val="dk1"/>
              </a:solidFill>
            </a:endParaRPr>
          </a:p>
          <a:p>
            <a:pPr marL="171450" lvl="0" indent="-171450" algn="l" rtl="0">
              <a:spcBef>
                <a:spcPts val="0"/>
              </a:spcBef>
              <a:spcAft>
                <a:spcPts val="0"/>
              </a:spcAft>
              <a:buClr>
                <a:schemeClr val="dk1"/>
              </a:buClr>
              <a:buSzPts val="1100"/>
              <a:buFontTx/>
              <a:buChar char="-"/>
            </a:pPr>
            <a:r>
              <a:rPr lang="en" sz="1200" i="1" dirty="0">
                <a:solidFill>
                  <a:schemeClr val="dk1"/>
                </a:solidFill>
              </a:rPr>
              <a:t>Give an example by saying your first name and one thing kind of information you find online</a:t>
            </a:r>
          </a:p>
          <a:p>
            <a:pPr marL="171450" lvl="0" indent="-171450" algn="l" rtl="0">
              <a:spcBef>
                <a:spcPts val="0"/>
              </a:spcBef>
              <a:spcAft>
                <a:spcPts val="0"/>
              </a:spcAft>
              <a:buClr>
                <a:schemeClr val="dk1"/>
              </a:buClr>
              <a:buSzPts val="1100"/>
              <a:buFontTx/>
              <a:buChar char="-"/>
            </a:pPr>
            <a:endParaRPr lang="en" sz="1200" i="1" dirty="0">
              <a:solidFill>
                <a:schemeClr val="dk1"/>
              </a:solidFill>
            </a:endParaRPr>
          </a:p>
          <a:p>
            <a:pPr marL="0" lvl="0" indent="0" algn="l" rtl="0">
              <a:spcBef>
                <a:spcPts val="0"/>
              </a:spcBef>
              <a:spcAft>
                <a:spcPts val="0"/>
              </a:spcAft>
              <a:buClr>
                <a:schemeClr val="dk1"/>
              </a:buClr>
              <a:buSzPts val="1100"/>
              <a:buFont typeface="Arial"/>
              <a:buNone/>
            </a:pPr>
            <a:r>
              <a:rPr lang="en-US" sz="1200" dirty="0"/>
              <a:t>(Almost) everything you’ve mentioned can be researched online.</a:t>
            </a:r>
          </a:p>
          <a:p>
            <a:pPr marL="0" lvl="0" indent="0" algn="l" rtl="0">
              <a:spcBef>
                <a:spcPts val="0"/>
              </a:spcBef>
              <a:spcAft>
                <a:spcPts val="0"/>
              </a:spcAft>
              <a:buClr>
                <a:schemeClr val="dk1"/>
              </a:buClr>
              <a:buSzPts val="1100"/>
              <a:buFont typeface="Arial"/>
              <a:buNone/>
            </a:pPr>
            <a:r>
              <a:rPr lang="en-US" sz="1200" dirty="0"/>
              <a:t>- There is so much information online, it can even be overwhelming sometimes.</a:t>
            </a:r>
          </a:p>
          <a:p>
            <a:pPr marL="0" lvl="0" indent="0" algn="l" rtl="0">
              <a:spcBef>
                <a:spcPts val="0"/>
              </a:spcBef>
              <a:spcAft>
                <a:spcPts val="0"/>
              </a:spcAft>
              <a:buClr>
                <a:schemeClr val="dk1"/>
              </a:buClr>
              <a:buSzPts val="1100"/>
              <a:buFont typeface="Arial"/>
              <a:buNone/>
            </a:pPr>
            <a:r>
              <a:rPr lang="en-US" sz="1200" dirty="0"/>
              <a:t>- The first step to being good at finding information online is knowing how to use a search engine well, so that’s what we will talk about first.</a:t>
            </a:r>
          </a:p>
          <a:p>
            <a:pPr marL="0" lvl="0" indent="0" algn="l" rtl="0">
              <a:spcBef>
                <a:spcPts val="0"/>
              </a:spcBef>
              <a:spcAft>
                <a:spcPts val="0"/>
              </a:spcAft>
              <a:buClr>
                <a:schemeClr val="dk1"/>
              </a:buClr>
              <a:buSzPts val="1100"/>
              <a:buFont typeface="Arial"/>
              <a:buNone/>
            </a:pPr>
            <a:endParaRPr lang="en-US" sz="1200" dirty="0"/>
          </a:p>
          <a:p>
            <a:pPr marL="171450" lvl="0" indent="-171450" algn="l" rtl="0">
              <a:spcBef>
                <a:spcPts val="0"/>
              </a:spcBef>
              <a:spcAft>
                <a:spcPts val="0"/>
              </a:spcAft>
              <a:buClr>
                <a:schemeClr val="dk1"/>
              </a:buClr>
              <a:buSzPts val="1100"/>
              <a:buFontTx/>
              <a:buChar char="-"/>
            </a:pPr>
            <a:endParaRPr sz="1200" dirty="0">
              <a:solidFill>
                <a:schemeClr val="dk1"/>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6cd963106c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6cd963106c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All the resources for today are on your handout, plus a few more if you want to learn more about search engines, evaluating websites, or online health info.</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Please take the exit surveys and feel free to stick around with any questions you have for us.</a:t>
            </a: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6cbfd9651c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6cbfd9651c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 search engine is a website that uses keywords to find relevant information elsewhere online.</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QUESTION: Can anyone name a search engine? (Google, Bing, Duck Duck Go)</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Every search engine uses a slightly different system and has pros and cons.</a:t>
            </a:r>
            <a:endParaRPr sz="1200">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For example, Google is the best known search engine and</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most people believe it has the best system for helping you find what you are looking for, even when you don’t know exactly what you want. </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On the downside, Google collects some of your information when you use it and might sell it to advertisers. </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If you are logged into a Google account, it will store your search history, which you may or may not like.</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6cbfd9651c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6cbfd9651c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In contrast, Duck Duck Go is a search engine that does basically the same thing as Google but it is better at protecting your privacy. It does not collect your information or share it with anyone. But it doesn’t have as many features as Google and without storing your information, it isn’t able to be as good at showing you exactly what you’re looking for.</a:t>
            </a:r>
            <a:endParaRPr sz="120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6cc3c6dd0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6cc3c6dd0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We are going to practice with Google today. We will talk more about privacy and data at one of our other workshops this year. </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highlight>
                  <a:srgbClr val="FFFF00"/>
                </a:highlight>
              </a:rPr>
              <a:t>- Open a browser. You may see Google’s homepage immediately. If you do not, type google.com into the address bar at the top.</a:t>
            </a:r>
            <a:endParaRPr sz="1200">
              <a:solidFill>
                <a:schemeClr val="dk1"/>
              </a:solidFill>
              <a:highlight>
                <a:srgbClr val="FFFF00"/>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399383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7554252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5403533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pic>
        <p:nvPicPr>
          <p:cNvPr id="2" name="Picture 1">
            <a:extLst>
              <a:ext uri="{FF2B5EF4-FFF2-40B4-BE49-F238E27FC236}">
                <a16:creationId xmlns:a16="http://schemas.microsoft.com/office/drawing/2014/main" id="{9989031A-77AD-4F71-81E1-30B486ADCF1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5568769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2359808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28903571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2891511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7360151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Blank 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42512216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130605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2801623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4998976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33532197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32480019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6693819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013714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063657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52258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873434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660267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438218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981232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2.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6A3F6DBD-C39C-4C79-AD26-D2AADD364837}"/>
              </a:ext>
            </a:extLst>
          </p:cNvPr>
          <p:cNvPicPr>
            <a:picLocks noChangeAspect="1"/>
          </p:cNvPicPr>
          <p:nvPr/>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5" name="Picture 4" descr="Icon&#10;&#10;Description automatically generated">
            <a:extLst>
              <a:ext uri="{FF2B5EF4-FFF2-40B4-BE49-F238E27FC236}">
                <a16:creationId xmlns:a16="http://schemas.microsoft.com/office/drawing/2014/main" id="{C5774C58-D1C6-4C50-AECD-6D8972474D7F}"/>
              </a:ext>
            </a:extLst>
          </p:cNvPr>
          <p:cNvPicPr>
            <a:picLocks noChangeAspect="1"/>
          </p:cNvPicPr>
          <p:nvPr userDrawn="1"/>
        </p:nvPicPr>
        <p:blipFill>
          <a:blip r:embed="rId20"/>
          <a:stretch>
            <a:fillRect/>
          </a:stretch>
        </p:blipFill>
        <p:spPr>
          <a:xfrm>
            <a:off x="5321173" y="314727"/>
            <a:ext cx="4362451" cy="4230558"/>
          </a:xfrm>
          <a:prstGeom prst="rect">
            <a:avLst/>
          </a:prstGeom>
        </p:spPr>
      </p:pic>
    </p:spTree>
    <p:extLst>
      <p:ext uri="{BB962C8B-B14F-4D97-AF65-F5344CB8AC3E}">
        <p14:creationId xmlns:p14="http://schemas.microsoft.com/office/powerpoint/2010/main" val="3710722713"/>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1821281267"/>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7.xml"/><Relationship Id="rId1" Type="http://schemas.openxmlformats.org/officeDocument/2006/relationships/tags" Target="../tags/tag1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tags" Target="../tags/tag13.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tags" Target="../tags/tag14.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tags" Target="../tags/tag19.xml"/><Relationship Id="rId6" Type="http://schemas.openxmlformats.org/officeDocument/2006/relationships/hyperlink" Target="http://bit.ly/infojudge" TargetMode="External"/><Relationship Id="rId5" Type="http://schemas.openxmlformats.org/officeDocument/2006/relationships/image" Target="../media/image8.jpg"/><Relationship Id="rId4" Type="http://schemas.openxmlformats.org/officeDocument/2006/relationships/hyperlink" Target="http://www.youtube.com/watch?v=SjLma6thE6E"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22.xml"/><Relationship Id="rId5" Type="http://schemas.openxmlformats.org/officeDocument/2006/relationships/hyperlink" Target="https://www.politifact.com/" TargetMode="External"/><Relationship Id="rId4" Type="http://schemas.openxmlformats.org/officeDocument/2006/relationships/hyperlink" Target="http://snopes.com"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23.xml"/><Relationship Id="rId5" Type="http://schemas.openxmlformats.org/officeDocument/2006/relationships/hyperlink" Target="http://bit.ly/info3test" TargetMode="External"/><Relationship Id="rId4" Type="http://schemas.openxmlformats.org/officeDocument/2006/relationships/hyperlink" Target="http://bit.ly/info5test" TargetMode="Externa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24.xml"/><Relationship Id="rId4" Type="http://schemas.openxmlformats.org/officeDocument/2006/relationships/hyperlink" Target="http://bit.ly/info4test" TargetMode="Externa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7.xml"/><Relationship Id="rId1" Type="http://schemas.openxmlformats.org/officeDocument/2006/relationships/tags" Target="../tags/tag26.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7.xml"/><Relationship Id="rId1" Type="http://schemas.openxmlformats.org/officeDocument/2006/relationships/tags" Target="../tags/tag27.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7.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7.xml"/><Relationship Id="rId1" Type="http://schemas.openxmlformats.org/officeDocument/2006/relationships/tags" Target="../tags/tag29.xml"/><Relationship Id="rId5" Type="http://schemas.openxmlformats.org/officeDocument/2006/relationships/image" Target="../media/image11.jpg"/><Relationship Id="rId4" Type="http://schemas.openxmlformats.org/officeDocument/2006/relationships/hyperlink" Target="http://www.youtube.com/watch?v=MuLZKsFho5A" TargetMode="Externa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7.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7.xml"/><Relationship Id="rId1" Type="http://schemas.openxmlformats.org/officeDocument/2006/relationships/tags" Target="../tags/tag31.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7.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33.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7.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7.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7.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7.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7.xml"/><Relationship Id="rId1" Type="http://schemas.openxmlformats.org/officeDocument/2006/relationships/tags" Target="../tags/tag39.xml"/><Relationship Id="rId6" Type="http://schemas.openxmlformats.org/officeDocument/2006/relationships/hyperlink" Target="http://bit.ly/infojudge" TargetMode="External"/><Relationship Id="rId5" Type="http://schemas.openxmlformats.org/officeDocument/2006/relationships/image" Target="../media/image8.jpg"/><Relationship Id="rId4" Type="http://schemas.openxmlformats.org/officeDocument/2006/relationships/hyperlink" Target="http://www.youtube.com/watch?v=SjLma6thE6E"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7.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5.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7.xml"/><Relationship Id="rId1" Type="http://schemas.openxmlformats.org/officeDocument/2006/relationships/tags" Target="../tags/tag41.xml"/><Relationship Id="rId4" Type="http://schemas.openxmlformats.org/officeDocument/2006/relationships/hyperlink" Target="https://nyti.ms/2PZ6CPj" TargetMode="Externa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7.xml"/><Relationship Id="rId1" Type="http://schemas.openxmlformats.org/officeDocument/2006/relationships/tags" Target="../tags/tag42.xml"/><Relationship Id="rId5" Type="http://schemas.openxmlformats.org/officeDocument/2006/relationships/hyperlink" Target="https://www.politifact.com/" TargetMode="External"/><Relationship Id="rId4" Type="http://schemas.openxmlformats.org/officeDocument/2006/relationships/hyperlink" Target="http://snopes.com" TargetMode="Externa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7.xml"/><Relationship Id="rId1" Type="http://schemas.openxmlformats.org/officeDocument/2006/relationships/tags" Target="../tags/tag43.xml"/><Relationship Id="rId4" Type="http://schemas.openxmlformats.org/officeDocument/2006/relationships/hyperlink" Target="http://bit.ly/lionele" TargetMode="Externa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7.xml"/><Relationship Id="rId1" Type="http://schemas.openxmlformats.org/officeDocument/2006/relationships/tags" Target="../tags/tag44.xml"/><Relationship Id="rId5" Type="http://schemas.openxmlformats.org/officeDocument/2006/relationships/hyperlink" Target="https://www.politifact.com/" TargetMode="External"/><Relationship Id="rId4" Type="http://schemas.openxmlformats.org/officeDocument/2006/relationships/hyperlink" Target="http://snopes.com" TargetMode="Externa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7.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7.xml"/><Relationship Id="rId1" Type="http://schemas.openxmlformats.org/officeDocument/2006/relationships/tags" Target="../tags/tag47.xml"/><Relationship Id="rId4"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7.xml"/><Relationship Id="rId1" Type="http://schemas.openxmlformats.org/officeDocument/2006/relationships/tags" Target="../tags/tag48.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7.xml"/><Relationship Id="rId1" Type="http://schemas.openxmlformats.org/officeDocument/2006/relationships/tags" Target="../tags/tag50.xml"/><Relationship Id="rId5" Type="http://schemas.openxmlformats.org/officeDocument/2006/relationships/image" Target="../media/image11.jpg"/><Relationship Id="rId4" Type="http://schemas.openxmlformats.org/officeDocument/2006/relationships/hyperlink" Target="http://www.youtube.com/watch?v=MuLZKsFho5A"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7.xml"/><Relationship Id="rId1" Type="http://schemas.openxmlformats.org/officeDocument/2006/relationships/tags" Target="../tags/tag5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tags" Target="../tags/tag8.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9.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tags" Target="../tags/tag10.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7" name="Google Shape;67;p19"/>
          <p:cNvSpPr txBox="1">
            <a:spLocks noGrp="1"/>
          </p:cNvSpPr>
          <p:nvPr>
            <p:ph type="ctrTitle" idx="4294967295"/>
          </p:nvPr>
        </p:nvSpPr>
        <p:spPr>
          <a:xfrm>
            <a:off x="906462" y="1300163"/>
            <a:ext cx="7331075" cy="3186112"/>
          </a:xfrm>
          <a:prstGeom prst="rect">
            <a:avLst/>
          </a:prstGeom>
        </p:spPr>
        <p:txBody>
          <a:bodyPr spcFirstLastPara="1" wrap="square" lIns="91425" tIns="91425" rIns="91425" bIns="91425" anchor="t" anchorCtr="0">
            <a:noAutofit/>
          </a:bodyPr>
          <a:lstStyle/>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Sign in (both adult and student)</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Find a seat</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Turn on your computer and log on</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Check if your battery is charged or find a place to plug in</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55;p13">
            <a:extLst>
              <a:ext uri="{FF2B5EF4-FFF2-40B4-BE49-F238E27FC236}">
                <a16:creationId xmlns:a16="http://schemas.microsoft.com/office/drawing/2014/main" id="{B8A20006-D048-4E11-99EA-00521FB8E73C}"/>
              </a:ext>
            </a:extLst>
          </p:cNvPr>
          <p:cNvSpPr txBox="1">
            <a:spLocks/>
          </p:cNvSpPr>
          <p:nvPr/>
        </p:nvSpPr>
        <p:spPr>
          <a:xfrm>
            <a:off x="414600" y="657034"/>
            <a:ext cx="8729400" cy="57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4500" dirty="0">
                <a:latin typeface="+mj-lt"/>
                <a:ea typeface="Open Sans" panose="020B0606030504020204" pitchFamily="34" charset="0"/>
                <a:cs typeface="Open Sans" panose="020B0606030504020204" pitchFamily="34" charset="0"/>
                <a:sym typeface="Average"/>
              </a:rPr>
              <a:t>Welcome</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27" name="Google Shape;127;p28"/>
          <p:cNvPicPr preferRelativeResize="0"/>
          <p:nvPr/>
        </p:nvPicPr>
        <p:blipFill>
          <a:blip r:embed="rId4">
            <a:alphaModFix/>
          </a:blip>
          <a:stretch>
            <a:fillRect/>
          </a:stretch>
        </p:blipFill>
        <p:spPr>
          <a:xfrm>
            <a:off x="863925" y="575450"/>
            <a:ext cx="7416001" cy="3992601"/>
          </a:xfrm>
          <a:prstGeom prst="rect">
            <a:avLst/>
          </a:prstGeom>
          <a:noFill/>
          <a:ln w="9525" cap="flat" cmpd="sng">
            <a:solidFill>
              <a:srgbClr val="000000"/>
            </a:solidFill>
            <a:prstDash val="solid"/>
            <a:round/>
            <a:headEnd type="none" w="sm" len="sm"/>
            <a:tailEnd type="none" w="sm" len="sm"/>
          </a:ln>
        </p:spPr>
      </p:pic>
      <p:sp>
        <p:nvSpPr>
          <p:cNvPr id="128" name="Google Shape;128;p28"/>
          <p:cNvSpPr/>
          <p:nvPr/>
        </p:nvSpPr>
        <p:spPr>
          <a:xfrm rot="10800000">
            <a:off x="670875" y="1043600"/>
            <a:ext cx="2310950" cy="1329300"/>
          </a:xfrm>
          <a:prstGeom prst="wedgeRectCallout">
            <a:avLst>
              <a:gd name="adj1" fmla="val -20833"/>
              <a:gd name="adj2" fmla="val 62500"/>
            </a:avLst>
          </a:prstGeom>
          <a:solidFill>
            <a:schemeClr val="tx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8"/>
          <p:cNvSpPr/>
          <p:nvPr/>
        </p:nvSpPr>
        <p:spPr>
          <a:xfrm rot="5400000">
            <a:off x="6808875" y="1844775"/>
            <a:ext cx="1325400" cy="1729800"/>
          </a:xfrm>
          <a:prstGeom prst="wedgeRectCallout">
            <a:avLst>
              <a:gd name="adj1" fmla="val -20833"/>
              <a:gd name="adj2" fmla="val 62500"/>
            </a:avLst>
          </a:prstGeom>
          <a:solidFill>
            <a:schemeClr val="tx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130" name="Google Shape;130;p28"/>
          <p:cNvSpPr txBox="1"/>
          <p:nvPr/>
        </p:nvSpPr>
        <p:spPr>
          <a:xfrm>
            <a:off x="804183" y="1192326"/>
            <a:ext cx="2121093" cy="1329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Address bar</a:t>
            </a:r>
            <a:endParaRPr sz="2800" dirty="0">
              <a:solidFill>
                <a:schemeClr val="bg1"/>
              </a:solidFill>
            </a:endParaRPr>
          </a:p>
          <a:p>
            <a:pPr marL="0" lvl="0" indent="0" algn="ctr" rtl="0">
              <a:spcBef>
                <a:spcPts val="0"/>
              </a:spcBef>
              <a:spcAft>
                <a:spcPts val="0"/>
              </a:spcAft>
              <a:buNone/>
            </a:pPr>
            <a:endParaRPr sz="35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32" name="Google Shape;132;p28"/>
          <p:cNvSpPr/>
          <p:nvPr/>
        </p:nvSpPr>
        <p:spPr>
          <a:xfrm>
            <a:off x="731475" y="426725"/>
            <a:ext cx="7680900" cy="406500"/>
          </a:xfrm>
          <a:prstGeom prst="roundRect">
            <a:avLst>
              <a:gd name="adj" fmla="val 16667"/>
            </a:avLst>
          </a:prstGeom>
          <a:noFill/>
          <a:ln w="2857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8"/>
          <p:cNvSpPr/>
          <p:nvPr/>
        </p:nvSpPr>
        <p:spPr>
          <a:xfrm>
            <a:off x="3081125" y="2260375"/>
            <a:ext cx="3277200" cy="406500"/>
          </a:xfrm>
          <a:prstGeom prst="roundRect">
            <a:avLst>
              <a:gd name="adj" fmla="val 16667"/>
            </a:avLst>
          </a:prstGeom>
          <a:noFill/>
          <a:ln w="2857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30;p28">
            <a:extLst>
              <a:ext uri="{FF2B5EF4-FFF2-40B4-BE49-F238E27FC236}">
                <a16:creationId xmlns:a16="http://schemas.microsoft.com/office/drawing/2014/main" id="{0F182A8D-C1CB-4E51-BE39-61164A202ECC}"/>
              </a:ext>
            </a:extLst>
          </p:cNvPr>
          <p:cNvSpPr txBox="1"/>
          <p:nvPr/>
        </p:nvSpPr>
        <p:spPr>
          <a:xfrm>
            <a:off x="6411028" y="2191800"/>
            <a:ext cx="2121093" cy="1329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Search</a:t>
            </a:r>
          </a:p>
          <a:p>
            <a:pPr marL="0" lvl="0" indent="0" algn="ctr" rtl="0">
              <a:spcBef>
                <a:spcPts val="0"/>
              </a:spcBef>
              <a:spcAft>
                <a:spcPts val="0"/>
              </a:spcAft>
              <a:buNone/>
            </a:pPr>
            <a:r>
              <a:rPr lang="en"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bar</a:t>
            </a:r>
            <a:endParaRPr sz="2800" dirty="0">
              <a:solidFill>
                <a:schemeClr val="bg1"/>
              </a:solidFill>
            </a:endParaRPr>
          </a:p>
          <a:p>
            <a:pPr marL="0" lvl="0" indent="0" algn="ctr" rtl="0">
              <a:spcBef>
                <a:spcPts val="0"/>
              </a:spcBef>
              <a:spcAft>
                <a:spcPts val="0"/>
              </a:spcAft>
              <a:buNone/>
            </a:pPr>
            <a:endParaRPr sz="35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9" name="Google Shape;139;p29"/>
          <p:cNvSpPr txBox="1">
            <a:spLocks noGrp="1"/>
          </p:cNvSpPr>
          <p:nvPr>
            <p:ph type="title" idx="4294967295"/>
          </p:nvPr>
        </p:nvSpPr>
        <p:spPr>
          <a:xfrm>
            <a:off x="0" y="104665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Keywords</a:t>
            </a:r>
            <a:endParaRPr sz="3600" dirty="0">
              <a:latin typeface="+mj-lt"/>
              <a:ea typeface="Open Sans" panose="020B0606030504020204" pitchFamily="34" charset="0"/>
              <a:cs typeface="Open Sans" panose="020B0606030504020204" pitchFamily="34" charset="0"/>
              <a:sym typeface="Average"/>
            </a:endParaRPr>
          </a:p>
        </p:txBody>
      </p:sp>
      <p:sp>
        <p:nvSpPr>
          <p:cNvPr id="140" name="Google Shape;140;p29"/>
          <p:cNvSpPr txBox="1">
            <a:spLocks noGrp="1"/>
          </p:cNvSpPr>
          <p:nvPr>
            <p:ph type="ctrTitle" idx="4294967295"/>
          </p:nvPr>
        </p:nvSpPr>
        <p:spPr>
          <a:xfrm>
            <a:off x="1139780" y="1759421"/>
            <a:ext cx="6864439"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The terms that define the information you are looking for.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Only include important words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and ignore grammar rules.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6" name="Google Shape;146;p30"/>
          <p:cNvPicPr preferRelativeResize="0"/>
          <p:nvPr/>
        </p:nvPicPr>
        <p:blipFill rotWithShape="1">
          <a:blip r:embed="rId4">
            <a:alphaModFix/>
          </a:blip>
          <a:srcRect r="10201" b="20986"/>
          <a:stretch/>
        </p:blipFill>
        <p:spPr>
          <a:xfrm>
            <a:off x="1067125" y="192400"/>
            <a:ext cx="9008677" cy="4267774"/>
          </a:xfrm>
          <a:prstGeom prst="rect">
            <a:avLst/>
          </a:prstGeom>
          <a:noFill/>
          <a:ln>
            <a:solidFill>
              <a:schemeClr val="tx1"/>
            </a:solidFill>
          </a:ln>
        </p:spPr>
      </p:pic>
      <p:sp>
        <p:nvSpPr>
          <p:cNvPr id="147" name="Google Shape;147;p30"/>
          <p:cNvSpPr/>
          <p:nvPr/>
        </p:nvSpPr>
        <p:spPr>
          <a:xfrm rot="-5400000">
            <a:off x="603275" y="440625"/>
            <a:ext cx="2789100" cy="3533100"/>
          </a:xfrm>
          <a:prstGeom prst="wedgeRectCallout">
            <a:avLst>
              <a:gd name="adj1" fmla="val -20833"/>
              <a:gd name="adj2" fmla="val 62500"/>
            </a:avLst>
          </a:prstGeom>
          <a:solidFill>
            <a:schemeClr val="tx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30"/>
          <p:cNvSpPr txBox="1"/>
          <p:nvPr/>
        </p:nvSpPr>
        <p:spPr>
          <a:xfrm>
            <a:off x="417126" y="1177200"/>
            <a:ext cx="3161398" cy="2789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Type </a:t>
            </a:r>
            <a:r>
              <a:rPr lang="en" sz="28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dogs</a:t>
            </a:r>
            <a:r>
              <a:rPr lang="en"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Press enter or click the “Google Search” button</a:t>
            </a:r>
            <a:endParaRPr sz="2800" dirty="0">
              <a:solidFill>
                <a:schemeClr val="bg1"/>
              </a:solidFill>
            </a:endParaRPr>
          </a:p>
        </p:txBody>
      </p:sp>
      <p:sp>
        <p:nvSpPr>
          <p:cNvPr id="149" name="Google Shape;149;p30"/>
          <p:cNvSpPr txBox="1"/>
          <p:nvPr/>
        </p:nvSpPr>
        <p:spPr>
          <a:xfrm>
            <a:off x="4612599" y="2587500"/>
            <a:ext cx="767027" cy="332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dogs</a:t>
            </a:r>
            <a:endParaRPr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5" name="Google Shape;155;p31"/>
          <p:cNvSpPr txBox="1">
            <a:spLocks noGrp="1"/>
          </p:cNvSpPr>
          <p:nvPr>
            <p:ph type="title" idx="4294967295"/>
          </p:nvPr>
        </p:nvSpPr>
        <p:spPr>
          <a:xfrm>
            <a:off x="0" y="324614"/>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Results Page</a:t>
            </a:r>
            <a:endParaRPr sz="3600" dirty="0">
              <a:latin typeface="+mj-lt"/>
              <a:ea typeface="Open Sans" panose="020B0606030504020204" pitchFamily="34" charset="0"/>
              <a:cs typeface="Open Sans" panose="020B0606030504020204" pitchFamily="34" charset="0"/>
              <a:sym typeface="Average"/>
            </a:endParaRPr>
          </a:p>
        </p:txBody>
      </p:sp>
      <p:pic>
        <p:nvPicPr>
          <p:cNvPr id="156" name="Google Shape;156;p31"/>
          <p:cNvPicPr preferRelativeResize="0"/>
          <p:nvPr/>
        </p:nvPicPr>
        <p:blipFill rotWithShape="1">
          <a:blip r:embed="rId4">
            <a:alphaModFix/>
          </a:blip>
          <a:srcRect b="1835"/>
          <a:stretch/>
        </p:blipFill>
        <p:spPr>
          <a:xfrm>
            <a:off x="1562213" y="1561125"/>
            <a:ext cx="6019423" cy="3257575"/>
          </a:xfrm>
          <a:prstGeom prst="rect">
            <a:avLst/>
          </a:prstGeom>
          <a:noFill/>
          <a:ln>
            <a:solidFill>
              <a:schemeClr val="tx1"/>
            </a:solidFill>
          </a:ln>
        </p:spPr>
      </p:pic>
      <p:sp>
        <p:nvSpPr>
          <p:cNvPr id="157" name="Google Shape;157;p31"/>
          <p:cNvSpPr txBox="1"/>
          <p:nvPr/>
        </p:nvSpPr>
        <p:spPr>
          <a:xfrm>
            <a:off x="-75" y="871739"/>
            <a:ext cx="9144000" cy="563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What do you see?</a:t>
            </a:r>
            <a:endParaRPr sz="2400" dirty="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3" name="Google Shape;163;p32"/>
          <p:cNvPicPr preferRelativeResize="0"/>
          <p:nvPr/>
        </p:nvPicPr>
        <p:blipFill rotWithShape="1">
          <a:blip r:embed="rId4">
            <a:alphaModFix/>
          </a:blip>
          <a:srcRect l="9992" t="47738" r="41122" b="30652"/>
          <a:stretch/>
        </p:blipFill>
        <p:spPr>
          <a:xfrm>
            <a:off x="1063325" y="2109658"/>
            <a:ext cx="6798702" cy="1656775"/>
          </a:xfrm>
          <a:prstGeom prst="rect">
            <a:avLst/>
          </a:prstGeom>
          <a:noFill/>
          <a:ln>
            <a:solidFill>
              <a:schemeClr val="tx1"/>
            </a:solidFill>
          </a:ln>
        </p:spPr>
      </p:pic>
      <p:sp>
        <p:nvSpPr>
          <p:cNvPr id="164" name="Google Shape;164;p32"/>
          <p:cNvSpPr txBox="1"/>
          <p:nvPr/>
        </p:nvSpPr>
        <p:spPr>
          <a:xfrm>
            <a:off x="0" y="951502"/>
            <a:ext cx="9144000" cy="96745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dirty="0">
                <a:solidFill>
                  <a:schemeClr val="dk1"/>
                </a:solidFill>
                <a:latin typeface="+mj-lt"/>
                <a:ea typeface="Open Sans" panose="020B0606030504020204" pitchFamily="34" charset="0"/>
                <a:cs typeface="Open Sans" panose="020B0606030504020204" pitchFamily="34" charset="0"/>
                <a:sym typeface="Average"/>
              </a:rPr>
              <a:t>How can you tell where this </a:t>
            </a:r>
          </a:p>
          <a:p>
            <a:pPr marL="0" lvl="0" indent="0" algn="ctr" rtl="0">
              <a:spcBef>
                <a:spcPts val="0"/>
              </a:spcBef>
              <a:spcAft>
                <a:spcPts val="0"/>
              </a:spcAft>
              <a:buNone/>
            </a:pPr>
            <a:r>
              <a:rPr lang="en" sz="2800" dirty="0">
                <a:solidFill>
                  <a:schemeClr val="dk1"/>
                </a:solidFill>
                <a:latin typeface="+mj-lt"/>
                <a:ea typeface="Open Sans" panose="020B0606030504020204" pitchFamily="34" charset="0"/>
                <a:cs typeface="Open Sans" panose="020B0606030504020204" pitchFamily="34" charset="0"/>
                <a:sym typeface="Average"/>
              </a:rPr>
              <a:t>information came from?</a:t>
            </a:r>
            <a:endParaRPr dirty="0">
              <a:latin typeface="+mj-lt"/>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70" name="Google Shape;170;p33"/>
          <p:cNvSpPr txBox="1">
            <a:spLocks noGrp="1"/>
          </p:cNvSpPr>
          <p:nvPr>
            <p:ph type="title" idx="4294967295"/>
          </p:nvPr>
        </p:nvSpPr>
        <p:spPr>
          <a:xfrm>
            <a:off x="0" y="98742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Refining and Improving a Search</a:t>
            </a:r>
            <a:endParaRPr sz="3600" dirty="0">
              <a:latin typeface="+mj-lt"/>
              <a:ea typeface="Open Sans" panose="020B0606030504020204" pitchFamily="34" charset="0"/>
              <a:cs typeface="Open Sans" panose="020B0606030504020204" pitchFamily="34" charset="0"/>
              <a:sym typeface="Average"/>
            </a:endParaRPr>
          </a:p>
        </p:txBody>
      </p:sp>
      <p:sp>
        <p:nvSpPr>
          <p:cNvPr id="171" name="Google Shape;171;p33"/>
          <p:cNvSpPr txBox="1">
            <a:spLocks noGrp="1"/>
          </p:cNvSpPr>
          <p:nvPr>
            <p:ph type="ctrTitle" idx="4294967295"/>
          </p:nvPr>
        </p:nvSpPr>
        <p:spPr>
          <a:xfrm>
            <a:off x="0" y="181610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Imagine you’re thinking about getting a pet dog.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Add some keywords to your search bar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to help find more relevant information.</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7" name="Google Shape;177;p34"/>
          <p:cNvSpPr txBox="1">
            <a:spLocks noGrp="1"/>
          </p:cNvSpPr>
          <p:nvPr>
            <p:ph type="title" idx="4294967295"/>
          </p:nvPr>
        </p:nvSpPr>
        <p:spPr>
          <a:xfrm>
            <a:off x="0" y="1954079"/>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000" dirty="0">
                <a:latin typeface="+mj-lt"/>
                <a:ea typeface="Open Sans" panose="020B0606030504020204" pitchFamily="34" charset="0"/>
                <a:cs typeface="Open Sans" panose="020B0606030504020204" pitchFamily="34" charset="0"/>
                <a:sym typeface="Average"/>
              </a:rPr>
              <a:t>Questions?</a:t>
            </a:r>
            <a:endParaRPr sz="40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3" name="Google Shape;183;p35"/>
          <p:cNvSpPr txBox="1">
            <a:spLocks noGrp="1"/>
          </p:cNvSpPr>
          <p:nvPr>
            <p:ph type="title" idx="4294967295"/>
          </p:nvPr>
        </p:nvSpPr>
        <p:spPr>
          <a:xfrm>
            <a:off x="0" y="147447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Evaluating Information</a:t>
            </a:r>
            <a:endParaRPr sz="3600" dirty="0">
              <a:latin typeface="+mj-lt"/>
              <a:ea typeface="Open Sans" panose="020B0606030504020204" pitchFamily="34" charset="0"/>
              <a:cs typeface="Open Sans" panose="020B0606030504020204" pitchFamily="34" charset="0"/>
              <a:sym typeface="Average"/>
            </a:endParaRPr>
          </a:p>
        </p:txBody>
      </p:sp>
      <p:sp>
        <p:nvSpPr>
          <p:cNvPr id="184" name="Google Shape;184;p35"/>
          <p:cNvSpPr txBox="1">
            <a:spLocks noGrp="1"/>
          </p:cNvSpPr>
          <p:nvPr>
            <p:ph type="ctrTitle" idx="4294967295"/>
          </p:nvPr>
        </p:nvSpPr>
        <p:spPr>
          <a:xfrm>
            <a:off x="817808" y="2200119"/>
            <a:ext cx="7508383"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How do you usually decide whether you believe the things you hear or read?</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pic>
        <p:nvPicPr>
          <p:cNvPr id="190" name="Google Shape;190;p36" descr="In this video, you’ll learn more about how to judge online information. Visit https://edu.gcfglobal.org/en/searchbetter/judging-online-information/1/ for our text-based lesson.&#10;&#10;This video includes information on what to ask yourself when reading a website including:&#10;• What is the site's purpose?&#10;• Is the site biased?&#10;• Is the author reliable?&#10;• Is the information current?&#10;• Does the site have a good reputation?&#10;&#10;We hope you enjoy!" title="Judging Online Information">
            <a:hlinkClick r:id="rId4"/>
          </p:cNvPr>
          <p:cNvPicPr preferRelativeResize="0"/>
          <p:nvPr/>
        </p:nvPicPr>
        <p:blipFill>
          <a:blip r:embed="rId5">
            <a:alphaModFix/>
          </a:blip>
          <a:stretch>
            <a:fillRect/>
          </a:stretch>
        </p:blipFill>
        <p:spPr>
          <a:xfrm>
            <a:off x="1630725" y="365787"/>
            <a:ext cx="5882550" cy="4411925"/>
          </a:xfrm>
          <a:prstGeom prst="rect">
            <a:avLst/>
          </a:prstGeom>
          <a:noFill/>
          <a:ln>
            <a:solidFill>
              <a:schemeClr val="tx1"/>
            </a:solidFill>
          </a:ln>
        </p:spPr>
      </p:pic>
      <p:sp>
        <p:nvSpPr>
          <p:cNvPr id="191" name="Google Shape;191;p36"/>
          <p:cNvSpPr txBox="1"/>
          <p:nvPr/>
        </p:nvSpPr>
        <p:spPr>
          <a:xfrm>
            <a:off x="7513275" y="4703625"/>
            <a:ext cx="1735500" cy="512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700">
                <a:solidFill>
                  <a:schemeClr val="dk1"/>
                </a:solidFill>
                <a:uFill>
                  <a:noFill/>
                </a:uFill>
                <a:latin typeface="Times New Roman"/>
                <a:ea typeface="Times New Roman"/>
                <a:cs typeface="Times New Roman"/>
                <a:sym typeface="Times New Roman"/>
                <a:hlinkClick r:id="rId6"/>
              </a:rPr>
              <a:t> </a:t>
            </a:r>
            <a:r>
              <a:rPr lang="en" sz="1200" u="sng">
                <a:solidFill>
                  <a:schemeClr val="hlink"/>
                </a:solidFill>
                <a:hlinkClick r:id="rId6"/>
              </a:rPr>
              <a:t>http://bit.ly/infojudge</a:t>
            </a:r>
            <a:endParaRPr sz="1200" u="sng">
              <a:solidFill>
                <a:schemeClr val="hlink"/>
              </a:solidFill>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7" name="Google Shape;197;p37"/>
          <p:cNvSpPr txBox="1"/>
          <p:nvPr/>
        </p:nvSpPr>
        <p:spPr>
          <a:xfrm>
            <a:off x="0" y="177175"/>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solidFill>
                  <a:schemeClr val="dk1"/>
                </a:solidFill>
                <a:latin typeface="+mj-lt"/>
                <a:ea typeface="Open Sans" panose="020B0606030504020204" pitchFamily="34" charset="0"/>
                <a:cs typeface="Open Sans" panose="020B0606030504020204" pitchFamily="34" charset="0"/>
                <a:sym typeface="Average"/>
              </a:rPr>
              <a:t>Web Domains</a:t>
            </a:r>
            <a:endParaRPr sz="36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198" name="Google Shape;198;p37"/>
          <p:cNvSpPr txBox="1"/>
          <p:nvPr/>
        </p:nvSpPr>
        <p:spPr>
          <a:xfrm>
            <a:off x="2208486" y="1012025"/>
            <a:ext cx="6742500" cy="12932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government agencies</a:t>
            </a:r>
          </a:p>
          <a:p>
            <a:pPr marL="0" lvl="0" indent="0" algn="l" rtl="0">
              <a:spcBef>
                <a:spcPts val="0"/>
              </a:spcBef>
              <a:spcAft>
                <a:spcPts val="0"/>
              </a:spcAft>
              <a:buClr>
                <a:schemeClr val="dk1"/>
              </a:buClr>
              <a:buSzPts val="1100"/>
              <a:buFont typeface="Arial"/>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educational institutions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usually non-profits but not always unbiased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99" name="Google Shape;199;p37"/>
          <p:cNvSpPr txBox="1"/>
          <p:nvPr/>
        </p:nvSpPr>
        <p:spPr>
          <a:xfrm>
            <a:off x="3048053" y="3228268"/>
            <a:ext cx="4233000" cy="63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tx1"/>
                </a:solidFill>
                <a:latin typeface="+mj-lt"/>
                <a:ea typeface="Open Sans" panose="020B0606030504020204" pitchFamily="34" charset="0"/>
                <a:cs typeface="Open Sans" panose="020B0606030504020204" pitchFamily="34" charset="0"/>
                <a:sym typeface="Average"/>
              </a:rPr>
              <a:t>could be owned by anyone </a:t>
            </a:r>
            <a:endParaRPr sz="2400" dirty="0">
              <a:solidFill>
                <a:schemeClr val="tx1"/>
              </a:solidFill>
              <a:latin typeface="+mj-lt"/>
              <a:ea typeface="Open Sans" panose="020B0606030504020204" pitchFamily="34" charset="0"/>
              <a:cs typeface="Open Sans" panose="020B0606030504020204" pitchFamily="34" charset="0"/>
              <a:sym typeface="Average"/>
            </a:endParaRPr>
          </a:p>
        </p:txBody>
      </p:sp>
      <p:sp>
        <p:nvSpPr>
          <p:cNvPr id="7" name="Google Shape;198;p37">
            <a:extLst>
              <a:ext uri="{FF2B5EF4-FFF2-40B4-BE49-F238E27FC236}">
                <a16:creationId xmlns:a16="http://schemas.microsoft.com/office/drawing/2014/main" id="{38D227D3-A323-4F10-8DDC-A61CCD1FAE53}"/>
              </a:ext>
            </a:extLst>
          </p:cNvPr>
          <p:cNvSpPr txBox="1"/>
          <p:nvPr/>
        </p:nvSpPr>
        <p:spPr>
          <a:xfrm>
            <a:off x="1342134" y="1012025"/>
            <a:ext cx="1167366" cy="343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 gov </a:t>
            </a: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.edu	</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.org</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endParaRPr sz="2400" b="1"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.com</a:t>
            </a: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.net</a:t>
            </a:r>
            <a:endParaRP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.info</a:t>
            </a:r>
            <a:endParaRP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.biz</a:t>
            </a:r>
            <a:endParaRP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.fun</a:t>
            </a:r>
            <a:endParaRP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Clr>
                <a:schemeClr val="dk1"/>
              </a:buClr>
              <a:buSzPts val="1100"/>
              <a:buFont typeface="Arial"/>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Right Brace 1">
            <a:extLst>
              <a:ext uri="{FF2B5EF4-FFF2-40B4-BE49-F238E27FC236}">
                <a16:creationId xmlns:a16="http://schemas.microsoft.com/office/drawing/2014/main" id="{E283AA57-B1AE-46BA-B3CD-305FB2D24959}"/>
              </a:ext>
            </a:extLst>
          </p:cNvPr>
          <p:cNvSpPr/>
          <p:nvPr/>
        </p:nvSpPr>
        <p:spPr>
          <a:xfrm>
            <a:off x="2208486" y="2459865"/>
            <a:ext cx="710778" cy="2215166"/>
          </a:xfrm>
          <a:prstGeom prst="rightBrace">
            <a:avLst>
              <a:gd name="adj1" fmla="val 53632"/>
              <a:gd name="adj2" fmla="val 49419"/>
            </a:avLst>
          </a:prstGeom>
          <a:solidFill>
            <a:schemeClr val="bg1"/>
          </a:solidFill>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9" name="Google Shape;86;p22">
            <a:extLst>
              <a:ext uri="{FF2B5EF4-FFF2-40B4-BE49-F238E27FC236}">
                <a16:creationId xmlns:a16="http://schemas.microsoft.com/office/drawing/2014/main" id="{768331C8-9A65-4CB7-A40C-7B7806CA0463}"/>
              </a:ext>
            </a:extLst>
          </p:cNvPr>
          <p:cNvSpPr txBox="1">
            <a:spLocks/>
          </p:cNvSpPr>
          <p:nvPr/>
        </p:nvSpPr>
        <p:spPr>
          <a:xfrm>
            <a:off x="622300" y="1262890"/>
            <a:ext cx="8521700" cy="205105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Finding &amp; Evaluating Info</a:t>
            </a:r>
          </a:p>
          <a:p>
            <a:r>
              <a:rPr lang="en-US" dirty="0">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p>
        </p:txBody>
      </p:sp>
      <p:pic>
        <p:nvPicPr>
          <p:cNvPr id="10" name="Picture 9">
            <a:extLst>
              <a:ext uri="{FF2B5EF4-FFF2-40B4-BE49-F238E27FC236}">
                <a16:creationId xmlns:a16="http://schemas.microsoft.com/office/drawing/2014/main" id="{51498C69-1167-4B83-BE0D-FC7D90541C83}"/>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6" name="Google Shape;206;p38"/>
          <p:cNvSpPr txBox="1"/>
          <p:nvPr/>
        </p:nvSpPr>
        <p:spPr>
          <a:xfrm>
            <a:off x="0" y="1542750"/>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solidFill>
                  <a:schemeClr val="dk1"/>
                </a:solidFill>
                <a:latin typeface="+mj-lt"/>
                <a:ea typeface="Open Sans" panose="020B0606030504020204" pitchFamily="34" charset="0"/>
                <a:cs typeface="Open Sans" panose="020B0606030504020204" pitchFamily="34" charset="0"/>
                <a:sym typeface="Average"/>
              </a:rPr>
              <a:t>Let’s try it out together!</a:t>
            </a:r>
            <a:endParaRPr sz="36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207" name="Google Shape;207;p38"/>
          <p:cNvSpPr txBox="1"/>
          <p:nvPr/>
        </p:nvSpPr>
        <p:spPr>
          <a:xfrm>
            <a:off x="1937850" y="2474559"/>
            <a:ext cx="5268300" cy="632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https://nyti.ms/2PZ6CPj</a:t>
            </a:r>
            <a:endParaRPr sz="3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3" name="Google Shape;213;p39"/>
          <p:cNvSpPr txBox="1"/>
          <p:nvPr/>
        </p:nvSpPr>
        <p:spPr>
          <a:xfrm>
            <a:off x="0" y="59529"/>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solidFill>
                  <a:schemeClr val="dk1"/>
                </a:solidFill>
                <a:latin typeface="+mj-lt"/>
                <a:ea typeface="Open Sans" panose="020B0606030504020204" pitchFamily="34" charset="0"/>
                <a:cs typeface="Open Sans" panose="020B0606030504020204" pitchFamily="34" charset="0"/>
                <a:sym typeface="Average"/>
              </a:rPr>
              <a:t>Evaluating Information</a:t>
            </a:r>
            <a:endParaRPr sz="36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214" name="Google Shape;214;p39"/>
          <p:cNvSpPr txBox="1"/>
          <p:nvPr/>
        </p:nvSpPr>
        <p:spPr>
          <a:xfrm>
            <a:off x="1090150" y="838971"/>
            <a:ext cx="7641726" cy="37305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tx1"/>
              </a:buClr>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Where is the information from?</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How old is the information?</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Who wrote it or paid for it?</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Clr>
                <a:schemeClr val="dk1"/>
              </a:buClr>
              <a:buSzPts val="1100"/>
              <a:buFont typeface="Arial"/>
              <a:buNone/>
            </a:pP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What are their sources?</a:t>
            </a:r>
            <a:endParaRPr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What is the purpose of this site?</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Clr>
                <a:schemeClr val="tx1"/>
              </a:buClr>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Look out for bias</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Emotional language and generalizations are a red flag.</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Focus on the facts.</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Check multiple sources and consider multiple viewpoints.</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Clr>
                <a:schemeClr val="dk1"/>
              </a:buClr>
              <a:buSzPts val="2400"/>
              <a:buFont typeface="Average"/>
              <a:buChar char="➔"/>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Use fact checkers:	</a:t>
            </a: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http://www.snopes.com</a:t>
            </a: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5"/>
              </a:rPr>
              <a:t>https://www.politifact.com/</a:t>
            </a: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20" name="Google Shape;220;p40"/>
          <p:cNvSpPr txBox="1"/>
          <p:nvPr/>
        </p:nvSpPr>
        <p:spPr>
          <a:xfrm>
            <a:off x="-89975" y="615553"/>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400" dirty="0">
                <a:solidFill>
                  <a:schemeClr val="dk1"/>
                </a:solidFill>
                <a:latin typeface="+mj-lt"/>
                <a:ea typeface="Open Sans" panose="020B0606030504020204" pitchFamily="34" charset="0"/>
                <a:cs typeface="Open Sans" panose="020B0606030504020204" pitchFamily="34" charset="0"/>
                <a:sym typeface="Average"/>
              </a:rPr>
              <a:t>Now you try!</a:t>
            </a:r>
            <a:endParaRPr sz="34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221" name="Google Shape;221;p40"/>
          <p:cNvSpPr txBox="1"/>
          <p:nvPr/>
        </p:nvSpPr>
        <p:spPr>
          <a:xfrm>
            <a:off x="1110775" y="1363820"/>
            <a:ext cx="6742500" cy="3439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dirty="0"/>
          </a:p>
          <a:p>
            <a:pPr marL="0" lvl="0" indent="0" algn="ctr"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Half of the group check out each link. </a:t>
            </a: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Think about why your webpage may or may not be reliable.</a:t>
            </a:r>
            <a:endParaRPr dirty="0"/>
          </a:p>
          <a:p>
            <a:pPr marL="0" lvl="0" indent="0" algn="l" rtl="0">
              <a:spcBef>
                <a:spcPts val="0"/>
              </a:spcBef>
              <a:spcAft>
                <a:spcPts val="0"/>
              </a:spcAft>
              <a:buNone/>
            </a:pPr>
            <a:endParaRPr dirty="0"/>
          </a:p>
          <a:p>
            <a:pPr marL="0" lvl="0" indent="0" algn="ctr" rtl="0">
              <a:spcBef>
                <a:spcPts val="0"/>
              </a:spcBef>
              <a:spcAft>
                <a:spcPts val="0"/>
              </a:spcAft>
              <a:buNone/>
            </a:pP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http://bit.ly/info5test</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5"/>
              </a:rPr>
              <a:t>http://bit.ly/info3test</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Clr>
                <a:schemeClr val="dk1"/>
              </a:buClr>
              <a:buSzPts val="1100"/>
              <a:buFont typeface="Arial"/>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7" name="Google Shape;227;p41"/>
          <p:cNvSpPr txBox="1"/>
          <p:nvPr/>
        </p:nvSpPr>
        <p:spPr>
          <a:xfrm>
            <a:off x="0" y="1274978"/>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solidFill>
                  <a:schemeClr val="dk1"/>
                </a:solidFill>
                <a:latin typeface="+mj-lt"/>
                <a:ea typeface="Open Sans" panose="020B0606030504020204" pitchFamily="34" charset="0"/>
                <a:cs typeface="Open Sans" panose="020B0606030504020204" pitchFamily="34" charset="0"/>
                <a:sym typeface="Average"/>
              </a:rPr>
              <a:t>Fact Check</a:t>
            </a:r>
            <a:endParaRPr sz="36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228" name="Google Shape;228;p41"/>
          <p:cNvSpPr txBox="1"/>
          <p:nvPr/>
        </p:nvSpPr>
        <p:spPr>
          <a:xfrm>
            <a:off x="1200750" y="1987035"/>
            <a:ext cx="6742500" cy="343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a:p>
            <a:pPr marL="0" lvl="0" indent="0" algn="ctr"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Let’s see what Snopes says….</a:t>
            </a: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lnSpc>
                <a:spcPct val="150000"/>
              </a:lnSpc>
              <a:spcBef>
                <a:spcPts val="0"/>
              </a:spcBef>
              <a:spcAft>
                <a:spcPts val="0"/>
              </a:spcAft>
              <a:buNone/>
            </a:pP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http://bit.ly/info4test</a:t>
            </a: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Clr>
                <a:schemeClr val="dk1"/>
              </a:buClr>
              <a:buSzPts val="1100"/>
              <a:buFont typeface="Arial"/>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4" name="Google Shape;234;p42"/>
          <p:cNvSpPr txBox="1">
            <a:spLocks noGrp="1"/>
          </p:cNvSpPr>
          <p:nvPr>
            <p:ph type="title" idx="4294967295"/>
          </p:nvPr>
        </p:nvSpPr>
        <p:spPr>
          <a:xfrm>
            <a:off x="0" y="1490171"/>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Health Info Online Resources</a:t>
            </a:r>
            <a:endParaRPr sz="3600" dirty="0">
              <a:latin typeface="+mj-lt"/>
              <a:ea typeface="Open Sans" panose="020B0606030504020204" pitchFamily="34" charset="0"/>
              <a:cs typeface="Open Sans" panose="020B0606030504020204" pitchFamily="34" charset="0"/>
              <a:sym typeface="Average"/>
            </a:endParaRPr>
          </a:p>
        </p:txBody>
      </p:sp>
      <p:sp>
        <p:nvSpPr>
          <p:cNvPr id="235" name="Google Shape;235;p42"/>
          <p:cNvSpPr txBox="1">
            <a:spLocks noGrp="1"/>
          </p:cNvSpPr>
          <p:nvPr>
            <p:ph type="ctrTitle" idx="4294967295"/>
          </p:nvPr>
        </p:nvSpPr>
        <p:spPr>
          <a:xfrm>
            <a:off x="0" y="2318846"/>
            <a:ext cx="914400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What do you think about looking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for health information online?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1" name="Google Shape;241;p43"/>
          <p:cNvSpPr txBox="1">
            <a:spLocks noGrp="1"/>
          </p:cNvSpPr>
          <p:nvPr>
            <p:ph type="title" idx="4294967295"/>
          </p:nvPr>
        </p:nvSpPr>
        <p:spPr>
          <a:xfrm>
            <a:off x="0" y="472930"/>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medlineplus.gov</a:t>
            </a:r>
            <a:endParaRPr sz="3600" dirty="0">
              <a:latin typeface="+mj-lt"/>
              <a:ea typeface="Open Sans" panose="020B0606030504020204" pitchFamily="34" charset="0"/>
              <a:cs typeface="Open Sans" panose="020B0606030504020204" pitchFamily="34" charset="0"/>
              <a:sym typeface="Average"/>
            </a:endParaRPr>
          </a:p>
        </p:txBody>
      </p:sp>
      <p:pic>
        <p:nvPicPr>
          <p:cNvPr id="242" name="Google Shape;242;p43"/>
          <p:cNvPicPr preferRelativeResize="0"/>
          <p:nvPr/>
        </p:nvPicPr>
        <p:blipFill>
          <a:blip r:embed="rId4">
            <a:alphaModFix/>
          </a:blip>
          <a:stretch>
            <a:fillRect/>
          </a:stretch>
        </p:blipFill>
        <p:spPr>
          <a:xfrm>
            <a:off x="1901977" y="1323148"/>
            <a:ext cx="5340046" cy="3347422"/>
          </a:xfrm>
          <a:prstGeom prst="rect">
            <a:avLst/>
          </a:prstGeom>
          <a:noFill/>
          <a:ln>
            <a:solidFill>
              <a:schemeClr val="tx1"/>
            </a:solidFill>
          </a:ln>
        </p:spPr>
      </p:pic>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8" name="Google Shape;248;p44"/>
          <p:cNvSpPr txBox="1">
            <a:spLocks noGrp="1"/>
          </p:cNvSpPr>
          <p:nvPr>
            <p:ph type="title" idx="4294967295"/>
          </p:nvPr>
        </p:nvSpPr>
        <p:spPr>
          <a:xfrm>
            <a:off x="0" y="438903"/>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latin typeface="+mj-lt"/>
                <a:ea typeface="Open Sans" panose="020B0606030504020204" pitchFamily="34" charset="0"/>
                <a:cs typeface="Open Sans" panose="020B0606030504020204" pitchFamily="34" charset="0"/>
                <a:sym typeface="Average"/>
              </a:rPr>
              <a:t>nchealthinfo.org</a:t>
            </a:r>
            <a:endParaRPr sz="3200" dirty="0">
              <a:latin typeface="+mj-lt"/>
              <a:ea typeface="Open Sans" panose="020B0606030504020204" pitchFamily="34" charset="0"/>
              <a:cs typeface="Open Sans" panose="020B0606030504020204" pitchFamily="34" charset="0"/>
              <a:sym typeface="Average"/>
            </a:endParaRPr>
          </a:p>
        </p:txBody>
      </p:sp>
      <p:pic>
        <p:nvPicPr>
          <p:cNvPr id="249" name="Google Shape;249;p44"/>
          <p:cNvPicPr preferRelativeResize="0"/>
          <p:nvPr/>
        </p:nvPicPr>
        <p:blipFill>
          <a:blip r:embed="rId4">
            <a:alphaModFix/>
          </a:blip>
          <a:stretch>
            <a:fillRect/>
          </a:stretch>
        </p:blipFill>
        <p:spPr>
          <a:xfrm>
            <a:off x="1848342" y="1267578"/>
            <a:ext cx="5447316" cy="3401324"/>
          </a:xfrm>
          <a:prstGeom prst="rect">
            <a:avLst/>
          </a:prstGeom>
          <a:noFill/>
          <a:ln>
            <a:solidFill>
              <a:schemeClr val="tx1"/>
            </a:solidFill>
          </a:ln>
        </p:spPr>
      </p:pic>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5" name="Google Shape;255;p45"/>
          <p:cNvSpPr txBox="1">
            <a:spLocks noGrp="1"/>
          </p:cNvSpPr>
          <p:nvPr>
            <p:ph type="title" idx="4294967295"/>
          </p:nvPr>
        </p:nvSpPr>
        <p:spPr>
          <a:xfrm>
            <a:off x="0" y="1661665"/>
            <a:ext cx="9144000" cy="182016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Health Info Online </a:t>
            </a:r>
            <a:br>
              <a:rPr lang="en" sz="3600" dirty="0">
                <a:latin typeface="+mj-lt"/>
                <a:ea typeface="Open Sans" panose="020B0606030504020204" pitchFamily="34" charset="0"/>
                <a:cs typeface="Open Sans" panose="020B0606030504020204" pitchFamily="34" charset="0"/>
                <a:sym typeface="Average"/>
              </a:rPr>
            </a:br>
            <a:r>
              <a:rPr lang="en" sz="3600" dirty="0">
                <a:latin typeface="+mj-lt"/>
                <a:ea typeface="Open Sans" panose="020B0606030504020204" pitchFamily="34" charset="0"/>
                <a:cs typeface="Open Sans" panose="020B0606030504020204" pitchFamily="34" charset="0"/>
                <a:sym typeface="Average"/>
              </a:rPr>
              <a:t>Resources</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1" name="Google Shape;261;p46"/>
          <p:cNvSpPr txBox="1">
            <a:spLocks noGrp="1"/>
          </p:cNvSpPr>
          <p:nvPr>
            <p:ph type="title" idx="4294967295"/>
          </p:nvPr>
        </p:nvSpPr>
        <p:spPr>
          <a:xfrm>
            <a:off x="0" y="50629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Library Resources</a:t>
            </a:r>
            <a:endParaRPr sz="3600" dirty="0">
              <a:latin typeface="+mj-lt"/>
              <a:ea typeface="Open Sans" panose="020B0606030504020204" pitchFamily="34" charset="0"/>
              <a:cs typeface="Open Sans" panose="020B0606030504020204" pitchFamily="34" charset="0"/>
              <a:sym typeface="Average"/>
            </a:endParaRPr>
          </a:p>
        </p:txBody>
      </p:sp>
      <p:pic>
        <p:nvPicPr>
          <p:cNvPr id="262" name="Google Shape;262;p46" descr=" " title="&quot;Library Card&quot;">
            <a:hlinkClick r:id="rId4"/>
          </p:cNvPr>
          <p:cNvPicPr preferRelativeResize="0"/>
          <p:nvPr/>
        </p:nvPicPr>
        <p:blipFill>
          <a:blip r:embed="rId5">
            <a:alphaModFix/>
          </a:blip>
          <a:stretch>
            <a:fillRect/>
          </a:stretch>
        </p:blipFill>
        <p:spPr>
          <a:xfrm>
            <a:off x="2407818" y="1390917"/>
            <a:ext cx="4328364" cy="3246286"/>
          </a:xfrm>
          <a:prstGeom prst="rect">
            <a:avLst/>
          </a:prstGeom>
          <a:noFill/>
          <a:ln>
            <a:noFill/>
          </a:ln>
        </p:spPr>
      </p:pic>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9" name="Google Shape;269;p47"/>
          <p:cNvSpPr txBox="1">
            <a:spLocks noGrp="1"/>
          </p:cNvSpPr>
          <p:nvPr>
            <p:ph type="ctrTitle" idx="4294967295"/>
          </p:nvPr>
        </p:nvSpPr>
        <p:spPr>
          <a:xfrm>
            <a:off x="1346111" y="1279525"/>
            <a:ext cx="7334250" cy="1851025"/>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Take the exit survey</a:t>
            </a:r>
            <a:endParaRPr sz="2400" u="sng"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531;p69">
            <a:extLst>
              <a:ext uri="{FF2B5EF4-FFF2-40B4-BE49-F238E27FC236}">
                <a16:creationId xmlns:a16="http://schemas.microsoft.com/office/drawing/2014/main" id="{36F4799A-5A08-44B0-99E2-55C6A92C257A}"/>
              </a:ext>
            </a:extLst>
          </p:cNvPr>
          <p:cNvSpPr txBox="1">
            <a:spLocks/>
          </p:cNvSpPr>
          <p:nvPr/>
        </p:nvSpPr>
        <p:spPr>
          <a:xfrm>
            <a:off x="781987" y="704725"/>
            <a:ext cx="8729400" cy="57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3600" dirty="0">
                <a:latin typeface="+mj-lt"/>
                <a:ea typeface="Open Sans" panose="020B0606030504020204" pitchFamily="34" charset="0"/>
                <a:cs typeface="Open Sans" panose="020B0606030504020204" pitchFamily="34" charset="0"/>
                <a:sym typeface="Average"/>
              </a:rPr>
              <a:t>Wrap-Up</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80" name="Google Shape;80;p21"/>
          <p:cNvSpPr txBox="1">
            <a:spLocks noGrp="1"/>
          </p:cNvSpPr>
          <p:nvPr>
            <p:ph type="ctrTitle" idx="4294967295"/>
          </p:nvPr>
        </p:nvSpPr>
        <p:spPr>
          <a:xfrm>
            <a:off x="1651000" y="1282700"/>
            <a:ext cx="7493000" cy="3040063"/>
          </a:xfrm>
          <a:prstGeom prst="rect">
            <a:avLst/>
          </a:prstGeom>
        </p:spPr>
        <p:txBody>
          <a:bodyPr spcFirstLastPara="1" wrap="square" lIns="91425" tIns="91425" rIns="91425" bIns="91425" anchor="t" anchorCtr="0">
            <a:noAutofit/>
          </a:bodyPr>
          <a:lstStyle/>
          <a:p>
            <a:pPr marL="457200" lvl="0" indent="-406400" algn="l" rtl="0">
              <a:spcBef>
                <a:spcPts val="0"/>
              </a:spcBef>
              <a:spcAft>
                <a:spcPts val="600"/>
              </a:spcAft>
              <a:buSzPts val="2800"/>
              <a:buFont typeface="Arial" panose="020B0604020202020204" pitchFamily="34" charset="0"/>
              <a:buChar char="•"/>
            </a:pPr>
            <a:r>
              <a:rPr lang="en" dirty="0">
                <a:latin typeface="Open Sans" panose="020B0606030504020204" pitchFamily="34" charset="0"/>
                <a:ea typeface="Open Sans" panose="020B0606030504020204" pitchFamily="34" charset="0"/>
                <a:cs typeface="Open Sans" panose="020B0606030504020204" pitchFamily="34" charset="0"/>
                <a:sym typeface="Average"/>
              </a:rPr>
              <a:t>Search Engines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406400" algn="l" rtl="0">
              <a:spcBef>
                <a:spcPts val="0"/>
              </a:spcBef>
              <a:spcAft>
                <a:spcPts val="600"/>
              </a:spcAft>
              <a:buSzPts val="2800"/>
              <a:buFont typeface="Arial" panose="020B0604020202020204" pitchFamily="34" charset="0"/>
              <a:buChar char="•"/>
            </a:pPr>
            <a:r>
              <a:rPr lang="en" dirty="0">
                <a:latin typeface="Open Sans" panose="020B0606030504020204" pitchFamily="34" charset="0"/>
                <a:ea typeface="Open Sans" panose="020B0606030504020204" pitchFamily="34" charset="0"/>
                <a:cs typeface="Open Sans" panose="020B0606030504020204" pitchFamily="34" charset="0"/>
                <a:sym typeface="Average"/>
              </a:rPr>
              <a:t>Finding Information Online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406400" algn="l" rtl="0">
              <a:spcBef>
                <a:spcPts val="0"/>
              </a:spcBef>
              <a:spcAft>
                <a:spcPts val="600"/>
              </a:spcAft>
              <a:buSzPts val="2800"/>
              <a:buFont typeface="Arial" panose="020B0604020202020204" pitchFamily="34" charset="0"/>
              <a:buChar char="•"/>
            </a:pPr>
            <a:r>
              <a:rPr lang="en" dirty="0">
                <a:latin typeface="Open Sans" panose="020B0606030504020204" pitchFamily="34" charset="0"/>
                <a:ea typeface="Open Sans" panose="020B0606030504020204" pitchFamily="34" charset="0"/>
                <a:cs typeface="Open Sans" panose="020B0606030504020204" pitchFamily="34" charset="0"/>
                <a:sym typeface="Average"/>
              </a:rPr>
              <a:t>Evaluating Information including:</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1" indent="-406400" algn="l" rtl="0">
              <a:spcBef>
                <a:spcPts val="0"/>
              </a:spcBef>
              <a:spcAft>
                <a:spcPts val="0"/>
              </a:spcAft>
              <a:buSzPts val="2800"/>
              <a:buFont typeface="Arial" panose="020B0604020202020204" pitchFamily="34" charset="0"/>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Health Info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1" indent="-406400" algn="l" rtl="0">
              <a:spcBef>
                <a:spcPts val="0"/>
              </a:spcBef>
              <a:spcAft>
                <a:spcPts val="0"/>
              </a:spcAft>
              <a:buSzPts val="2800"/>
              <a:buFont typeface="Arial" panose="020B0604020202020204" pitchFamily="34" charset="0"/>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Library Resources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79;p21">
            <a:extLst>
              <a:ext uri="{FF2B5EF4-FFF2-40B4-BE49-F238E27FC236}">
                <a16:creationId xmlns:a16="http://schemas.microsoft.com/office/drawing/2014/main" id="{2126329C-3192-4CC3-B58D-D21428C49D9F}"/>
              </a:ext>
            </a:extLst>
          </p:cNvPr>
          <p:cNvSpPr txBox="1">
            <a:spLocks/>
          </p:cNvSpPr>
          <p:nvPr/>
        </p:nvSpPr>
        <p:spPr>
          <a:xfrm>
            <a:off x="606559" y="306387"/>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500" dirty="0">
                <a:latin typeface="+mj-lt"/>
                <a:ea typeface="Open Sans" panose="020B0606030504020204" pitchFamily="34" charset="0"/>
                <a:cs typeface="Open Sans" panose="020B0606030504020204" pitchFamily="34" charset="0"/>
                <a:sym typeface="Average"/>
              </a:rPr>
              <a:t>Agenda</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6" name="Google Shape;86;p22">
            <a:extLst>
              <a:ext uri="{FF2B5EF4-FFF2-40B4-BE49-F238E27FC236}">
                <a16:creationId xmlns:a16="http://schemas.microsoft.com/office/drawing/2014/main" id="{6E9285F5-D37F-40D7-9A15-7C15A571381A}"/>
              </a:ext>
            </a:extLst>
          </p:cNvPr>
          <p:cNvSpPr txBox="1">
            <a:spLocks/>
          </p:cNvSpPr>
          <p:nvPr/>
        </p:nvSpPr>
        <p:spPr>
          <a:xfrm>
            <a:off x="622300" y="1262890"/>
            <a:ext cx="8521700" cy="205105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Finding &amp; Evaluating Info</a:t>
            </a:r>
          </a:p>
          <a:p>
            <a:r>
              <a:rPr lang="en-US" dirty="0">
                <a:latin typeface="Open Sans" panose="020B0606030504020204" pitchFamily="34" charset="0"/>
                <a:ea typeface="Open Sans" panose="020B0606030504020204" pitchFamily="34" charset="0"/>
                <a:cs typeface="Open Sans" panose="020B0606030504020204" pitchFamily="34" charset="0"/>
                <a:sym typeface="Average"/>
              </a:rPr>
              <a:t>Digital Literacy Workshop : STUDENTS</a:t>
            </a:r>
          </a:p>
        </p:txBody>
      </p:sp>
      <p:pic>
        <p:nvPicPr>
          <p:cNvPr id="7" name="Picture 6">
            <a:extLst>
              <a:ext uri="{FF2B5EF4-FFF2-40B4-BE49-F238E27FC236}">
                <a16:creationId xmlns:a16="http://schemas.microsoft.com/office/drawing/2014/main" id="{B7F87A24-DD02-456A-B5E9-F9C3D174BF74}"/>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6" name="Google Shape;86;p22"/>
          <p:cNvSpPr txBox="1">
            <a:spLocks noGrp="1"/>
          </p:cNvSpPr>
          <p:nvPr>
            <p:ph type="title" idx="4294967295"/>
          </p:nvPr>
        </p:nvSpPr>
        <p:spPr>
          <a:xfrm>
            <a:off x="0" y="1522413"/>
            <a:ext cx="9144000" cy="83026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Introduce yourself and share:</a:t>
            </a:r>
            <a:endParaRPr sz="3600" dirty="0">
              <a:latin typeface="+mj-lt"/>
              <a:ea typeface="Open Sans" panose="020B0606030504020204" pitchFamily="34" charset="0"/>
              <a:cs typeface="Open Sans" panose="020B0606030504020204" pitchFamily="34" charset="0"/>
              <a:sym typeface="Average"/>
            </a:endParaRPr>
          </a:p>
        </p:txBody>
      </p:sp>
      <p:sp>
        <p:nvSpPr>
          <p:cNvPr id="87" name="Google Shape;87;p22"/>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What’s one thing you would like to find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information about on the internet?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5364742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281" name="Google Shape;281;p49"/>
          <p:cNvPicPr preferRelativeResize="0"/>
          <p:nvPr/>
        </p:nvPicPr>
        <p:blipFill>
          <a:blip r:embed="rId4"/>
          <a:srcRect/>
          <a:stretch/>
        </p:blipFill>
        <p:spPr>
          <a:xfrm>
            <a:off x="2437118" y="965014"/>
            <a:ext cx="4269764" cy="2852850"/>
          </a:xfrm>
          <a:prstGeom prst="rect">
            <a:avLst/>
          </a:prstGeom>
          <a:noFill/>
          <a:ln>
            <a:noFill/>
          </a:ln>
        </p:spPr>
      </p:pic>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8" name="Google Shape;288;p50"/>
          <p:cNvSpPr txBox="1">
            <a:spLocks noGrp="1"/>
          </p:cNvSpPr>
          <p:nvPr>
            <p:ph type="title" idx="4294967295"/>
          </p:nvPr>
        </p:nvSpPr>
        <p:spPr>
          <a:xfrm>
            <a:off x="0" y="1412428"/>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Google Tips and Tricks</a:t>
            </a:r>
            <a:endParaRPr sz="3600" dirty="0">
              <a:latin typeface="+mj-lt"/>
              <a:ea typeface="Open Sans" panose="020B0606030504020204" pitchFamily="34" charset="0"/>
              <a:cs typeface="Open Sans" panose="020B0606030504020204" pitchFamily="34" charset="0"/>
              <a:sym typeface="Average"/>
            </a:endParaRPr>
          </a:p>
        </p:txBody>
      </p:sp>
      <p:sp>
        <p:nvSpPr>
          <p:cNvPr id="289" name="Google Shape;289;p50"/>
          <p:cNvSpPr txBox="1">
            <a:spLocks noGrp="1"/>
          </p:cNvSpPr>
          <p:nvPr>
            <p:ph type="ctrTitle" idx="4294967295"/>
          </p:nvPr>
        </p:nvSpPr>
        <p:spPr>
          <a:xfrm>
            <a:off x="0" y="2125663"/>
            <a:ext cx="914400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Try the tricks on the handout.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5" name="Google Shape;295;p51"/>
          <p:cNvSpPr txBox="1">
            <a:spLocks noGrp="1"/>
          </p:cNvSpPr>
          <p:nvPr>
            <p:ph type="title" idx="4294967295"/>
          </p:nvPr>
        </p:nvSpPr>
        <p:spPr>
          <a:xfrm>
            <a:off x="0" y="1448180"/>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Google Tips and Tricks</a:t>
            </a:r>
            <a:endParaRPr sz="3600" dirty="0">
              <a:latin typeface="+mj-lt"/>
              <a:ea typeface="Open Sans" panose="020B0606030504020204" pitchFamily="34" charset="0"/>
              <a:cs typeface="Open Sans" panose="020B0606030504020204" pitchFamily="34" charset="0"/>
              <a:sym typeface="Average"/>
            </a:endParaRPr>
          </a:p>
        </p:txBody>
      </p:sp>
      <p:sp>
        <p:nvSpPr>
          <p:cNvPr id="296" name="Google Shape;296;p51"/>
          <p:cNvSpPr txBox="1">
            <a:spLocks noGrp="1"/>
          </p:cNvSpPr>
          <p:nvPr>
            <p:ph type="ctrTitle" idx="4294967295"/>
          </p:nvPr>
        </p:nvSpPr>
        <p:spPr>
          <a:xfrm>
            <a:off x="0" y="2190057"/>
            <a:ext cx="914400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Which did you find most useful?</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lnSpc>
                <a:spcPct val="150000"/>
              </a:lnSpc>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Do you know any other Google tricks?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2" name="Google Shape;302;p52"/>
          <p:cNvSpPr txBox="1">
            <a:spLocks noGrp="1"/>
          </p:cNvSpPr>
          <p:nvPr>
            <p:ph type="title" idx="4294967295"/>
          </p:nvPr>
        </p:nvSpPr>
        <p:spPr>
          <a:xfrm>
            <a:off x="0" y="1283639"/>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Google Search Challenge</a:t>
            </a:r>
            <a:endParaRPr sz="3600" dirty="0">
              <a:latin typeface="+mj-lt"/>
              <a:ea typeface="Open Sans" panose="020B0606030504020204" pitchFamily="34" charset="0"/>
              <a:cs typeface="Open Sans" panose="020B0606030504020204" pitchFamily="34" charset="0"/>
              <a:sym typeface="Average"/>
            </a:endParaRPr>
          </a:p>
        </p:txBody>
      </p:sp>
      <p:sp>
        <p:nvSpPr>
          <p:cNvPr id="303" name="Google Shape;303;p52"/>
          <p:cNvSpPr txBox="1">
            <a:spLocks noGrp="1"/>
          </p:cNvSpPr>
          <p:nvPr>
            <p:ph type="ctrTitle" idx="4294967295"/>
          </p:nvPr>
        </p:nvSpPr>
        <p:spPr>
          <a:xfrm>
            <a:off x="1223493" y="2112314"/>
            <a:ext cx="6697014"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Go to </a:t>
            </a:r>
            <a:r>
              <a:rPr lang="en" b="1" dirty="0">
                <a:latin typeface="Open Sans" panose="020B0606030504020204" pitchFamily="34" charset="0"/>
                <a:ea typeface="Open Sans" panose="020B0606030504020204" pitchFamily="34" charset="0"/>
                <a:cs typeface="Open Sans" panose="020B0606030504020204" pitchFamily="34" charset="0"/>
                <a:sym typeface="Average"/>
              </a:rPr>
              <a:t>agoogleaday.com</a:t>
            </a:r>
            <a:r>
              <a:rPr lang="en" dirty="0">
                <a:latin typeface="Open Sans" panose="020B0606030504020204" pitchFamily="34" charset="0"/>
                <a:ea typeface="Open Sans" panose="020B0606030504020204" pitchFamily="34" charset="0"/>
                <a:cs typeface="Open Sans" panose="020B0606030504020204" pitchFamily="34" charset="0"/>
                <a:sym typeface="Average"/>
              </a:rPr>
              <a:t> and complete the activity.</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Let us know if you have any questions.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9" name="Google Shape;309;p53"/>
          <p:cNvSpPr txBox="1">
            <a:spLocks noGrp="1"/>
          </p:cNvSpPr>
          <p:nvPr>
            <p:ph type="title" idx="4294967295"/>
          </p:nvPr>
        </p:nvSpPr>
        <p:spPr>
          <a:xfrm>
            <a:off x="0" y="174307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A Google a Day</a:t>
            </a:r>
            <a:endParaRPr sz="3600" dirty="0">
              <a:latin typeface="+mj-lt"/>
              <a:ea typeface="Open Sans" panose="020B0606030504020204" pitchFamily="34" charset="0"/>
              <a:cs typeface="Open Sans" panose="020B0606030504020204" pitchFamily="34" charset="0"/>
              <a:sym typeface="Average"/>
            </a:endParaRPr>
          </a:p>
        </p:txBody>
      </p:sp>
      <p:sp>
        <p:nvSpPr>
          <p:cNvPr id="310" name="Google Shape;310;p53"/>
          <p:cNvSpPr txBox="1">
            <a:spLocks noGrp="1"/>
          </p:cNvSpPr>
          <p:nvPr>
            <p:ph type="ctrTitle" idx="4294967295"/>
          </p:nvPr>
        </p:nvSpPr>
        <p:spPr>
          <a:xfrm>
            <a:off x="0" y="2430082"/>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Debrief Discussion</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6" name="Google Shape;316;p54"/>
          <p:cNvSpPr txBox="1">
            <a:spLocks noGrp="1"/>
          </p:cNvSpPr>
          <p:nvPr>
            <p:ph type="title"/>
          </p:nvPr>
        </p:nvSpPr>
        <p:spPr>
          <a:xfrm>
            <a:off x="0" y="1361157"/>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Evaluating Information</a:t>
            </a:r>
            <a:endParaRPr sz="3600" dirty="0">
              <a:latin typeface="+mj-lt"/>
              <a:ea typeface="Open Sans" panose="020B0606030504020204" pitchFamily="34" charset="0"/>
              <a:cs typeface="Open Sans" panose="020B0606030504020204" pitchFamily="34" charset="0"/>
              <a:sym typeface="Average"/>
            </a:endParaRPr>
          </a:p>
        </p:txBody>
      </p:sp>
      <p:sp>
        <p:nvSpPr>
          <p:cNvPr id="317" name="Google Shape;317;p54"/>
          <p:cNvSpPr txBox="1">
            <a:spLocks noGrp="1"/>
          </p:cNvSpPr>
          <p:nvPr>
            <p:ph type="ctrTitle" idx="4294967295"/>
          </p:nvPr>
        </p:nvSpPr>
        <p:spPr>
          <a:xfrm>
            <a:off x="1075386" y="2190057"/>
            <a:ext cx="6993228"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How do you usually decide whether you believe the things you hear or read?</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323" name="Google Shape;323;p55" descr="In this video, you’ll learn more about how to judge online information. Visit https://edu.gcfglobal.org/en/searchbetter/judging-online-information/1/ for our text-based lesson.&#10;&#10;This video includes information on what to ask yourself when reading a website including:&#10;• What is the site's purpose?&#10;• Is the site biased?&#10;• Is the author reliable?&#10;• Is the information current?&#10;• Does the site have a good reputation?&#10;&#10;We hope you enjoy!" title="Judging Online Information">
            <a:hlinkClick r:id="rId4"/>
          </p:cNvPr>
          <p:cNvPicPr preferRelativeResize="0"/>
          <p:nvPr/>
        </p:nvPicPr>
        <p:blipFill>
          <a:blip r:embed="rId5">
            <a:alphaModFix/>
          </a:blip>
          <a:stretch>
            <a:fillRect/>
          </a:stretch>
        </p:blipFill>
        <p:spPr>
          <a:xfrm>
            <a:off x="1807035" y="545618"/>
            <a:ext cx="5529929" cy="4052264"/>
          </a:xfrm>
          <a:prstGeom prst="rect">
            <a:avLst/>
          </a:prstGeom>
          <a:noFill/>
          <a:ln>
            <a:solidFill>
              <a:schemeClr val="tx1"/>
            </a:solidFill>
          </a:ln>
        </p:spPr>
      </p:pic>
      <p:sp>
        <p:nvSpPr>
          <p:cNvPr id="324" name="Google Shape;324;p55"/>
          <p:cNvSpPr txBox="1"/>
          <p:nvPr/>
        </p:nvSpPr>
        <p:spPr>
          <a:xfrm>
            <a:off x="7513275" y="4631400"/>
            <a:ext cx="1735500" cy="512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700">
                <a:solidFill>
                  <a:schemeClr val="dk1"/>
                </a:solidFill>
                <a:uFill>
                  <a:noFill/>
                </a:uFill>
                <a:latin typeface="Times New Roman"/>
                <a:ea typeface="Times New Roman"/>
                <a:cs typeface="Times New Roman"/>
                <a:sym typeface="Times New Roman"/>
                <a:hlinkClick r:id="rId6"/>
              </a:rPr>
              <a:t> </a:t>
            </a:r>
            <a:r>
              <a:rPr lang="en" sz="1200" u="sng">
                <a:solidFill>
                  <a:schemeClr val="hlink"/>
                </a:solidFill>
                <a:hlinkClick r:id="rId6"/>
              </a:rPr>
              <a:t>http://bit.ly/infojudge</a:t>
            </a:r>
            <a:endParaRPr sz="1200" u="sng">
              <a:solidFill>
                <a:schemeClr val="hlink"/>
              </a:solidFill>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12" name="Google Shape;197;p37">
            <a:extLst>
              <a:ext uri="{FF2B5EF4-FFF2-40B4-BE49-F238E27FC236}">
                <a16:creationId xmlns:a16="http://schemas.microsoft.com/office/drawing/2014/main" id="{83955306-7785-4C69-B59D-9630D7E07B92}"/>
              </a:ext>
            </a:extLst>
          </p:cNvPr>
          <p:cNvSpPr txBox="1"/>
          <p:nvPr/>
        </p:nvSpPr>
        <p:spPr>
          <a:xfrm>
            <a:off x="0" y="177175"/>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solidFill>
                  <a:schemeClr val="dk1"/>
                </a:solidFill>
                <a:latin typeface="+mj-lt"/>
                <a:ea typeface="Open Sans" panose="020B0606030504020204" pitchFamily="34" charset="0"/>
                <a:cs typeface="Open Sans" panose="020B0606030504020204" pitchFamily="34" charset="0"/>
                <a:sym typeface="Average"/>
              </a:rPr>
              <a:t>Web Domains</a:t>
            </a:r>
            <a:endParaRPr sz="36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13" name="Google Shape;198;p37">
            <a:extLst>
              <a:ext uri="{FF2B5EF4-FFF2-40B4-BE49-F238E27FC236}">
                <a16:creationId xmlns:a16="http://schemas.microsoft.com/office/drawing/2014/main" id="{E646E0D6-4E6F-4EDD-9996-73B063D5A6A1}"/>
              </a:ext>
            </a:extLst>
          </p:cNvPr>
          <p:cNvSpPr txBox="1"/>
          <p:nvPr/>
        </p:nvSpPr>
        <p:spPr>
          <a:xfrm>
            <a:off x="2208486" y="1012025"/>
            <a:ext cx="6742500" cy="12932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government agencies</a:t>
            </a:r>
          </a:p>
          <a:p>
            <a:pPr marL="0" lvl="0" indent="0" algn="l" rtl="0">
              <a:spcBef>
                <a:spcPts val="0"/>
              </a:spcBef>
              <a:spcAft>
                <a:spcPts val="0"/>
              </a:spcAft>
              <a:buClr>
                <a:schemeClr val="dk1"/>
              </a:buClr>
              <a:buSzPts val="1100"/>
              <a:buFont typeface="Arial"/>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educational institutions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usually non-profits but not always unbiased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4" name="Google Shape;199;p37">
            <a:extLst>
              <a:ext uri="{FF2B5EF4-FFF2-40B4-BE49-F238E27FC236}">
                <a16:creationId xmlns:a16="http://schemas.microsoft.com/office/drawing/2014/main" id="{E741D81C-8258-4164-9AE9-B8E0A6A1F6C2}"/>
              </a:ext>
            </a:extLst>
          </p:cNvPr>
          <p:cNvSpPr txBox="1"/>
          <p:nvPr/>
        </p:nvSpPr>
        <p:spPr>
          <a:xfrm>
            <a:off x="3048053" y="3228268"/>
            <a:ext cx="4233000" cy="63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tx1"/>
                </a:solidFill>
                <a:latin typeface="+mj-lt"/>
                <a:ea typeface="Open Sans" panose="020B0606030504020204" pitchFamily="34" charset="0"/>
                <a:cs typeface="Open Sans" panose="020B0606030504020204" pitchFamily="34" charset="0"/>
                <a:sym typeface="Average"/>
              </a:rPr>
              <a:t>could be owned by anyone </a:t>
            </a:r>
            <a:endParaRPr sz="2400" dirty="0">
              <a:solidFill>
                <a:schemeClr val="tx1"/>
              </a:solidFill>
              <a:latin typeface="+mj-lt"/>
              <a:ea typeface="Open Sans" panose="020B0606030504020204" pitchFamily="34" charset="0"/>
              <a:cs typeface="Open Sans" panose="020B0606030504020204" pitchFamily="34" charset="0"/>
              <a:sym typeface="Average"/>
            </a:endParaRPr>
          </a:p>
        </p:txBody>
      </p:sp>
      <p:sp>
        <p:nvSpPr>
          <p:cNvPr id="15" name="Google Shape;198;p37">
            <a:extLst>
              <a:ext uri="{FF2B5EF4-FFF2-40B4-BE49-F238E27FC236}">
                <a16:creationId xmlns:a16="http://schemas.microsoft.com/office/drawing/2014/main" id="{96F120F8-5B99-4391-8E5B-90511D3FA467}"/>
              </a:ext>
            </a:extLst>
          </p:cNvPr>
          <p:cNvSpPr txBox="1"/>
          <p:nvPr/>
        </p:nvSpPr>
        <p:spPr>
          <a:xfrm>
            <a:off x="1342134" y="1012025"/>
            <a:ext cx="1167366" cy="343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 gov </a:t>
            </a: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.edu	</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.org</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endParaRPr sz="2400" b="1"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.com</a:t>
            </a: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.net</a:t>
            </a:r>
            <a:endParaRP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.info</a:t>
            </a:r>
            <a:endParaRP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.biz</a:t>
            </a:r>
            <a:endParaRP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.fun</a:t>
            </a:r>
            <a:endParaRPr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Clr>
                <a:schemeClr val="dk1"/>
              </a:buClr>
              <a:buSzPts val="1100"/>
              <a:buFont typeface="Arial"/>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6" name="Right Brace 15">
            <a:extLst>
              <a:ext uri="{FF2B5EF4-FFF2-40B4-BE49-F238E27FC236}">
                <a16:creationId xmlns:a16="http://schemas.microsoft.com/office/drawing/2014/main" id="{DDDD9E02-7DCD-42FA-9095-14210E803DB9}"/>
              </a:ext>
            </a:extLst>
          </p:cNvPr>
          <p:cNvSpPr/>
          <p:nvPr/>
        </p:nvSpPr>
        <p:spPr>
          <a:xfrm>
            <a:off x="2208486" y="2459865"/>
            <a:ext cx="710778" cy="2215166"/>
          </a:xfrm>
          <a:prstGeom prst="rightBrace">
            <a:avLst>
              <a:gd name="adj1" fmla="val 53632"/>
              <a:gd name="adj2" fmla="val 49419"/>
            </a:avLst>
          </a:prstGeom>
          <a:solidFill>
            <a:schemeClr val="bg1"/>
          </a:solidFill>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6" name="Google Shape;86;p22">
            <a:extLst>
              <a:ext uri="{FF2B5EF4-FFF2-40B4-BE49-F238E27FC236}">
                <a16:creationId xmlns:a16="http://schemas.microsoft.com/office/drawing/2014/main" id="{03D65842-5EDB-4714-96ED-7637351FB968}"/>
              </a:ext>
            </a:extLst>
          </p:cNvPr>
          <p:cNvSpPr txBox="1">
            <a:spLocks/>
          </p:cNvSpPr>
          <p:nvPr/>
        </p:nvSpPr>
        <p:spPr>
          <a:xfrm>
            <a:off x="622300" y="1262890"/>
            <a:ext cx="8521700" cy="205105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Finding &amp; Evaluating Info</a:t>
            </a:r>
          </a:p>
          <a:p>
            <a:r>
              <a:rPr lang="en-US" dirty="0">
                <a:latin typeface="Open Sans" panose="020B0606030504020204" pitchFamily="34" charset="0"/>
                <a:ea typeface="Open Sans" panose="020B0606030504020204" pitchFamily="34" charset="0"/>
                <a:cs typeface="Open Sans" panose="020B0606030504020204" pitchFamily="34" charset="0"/>
                <a:sym typeface="Average"/>
              </a:rPr>
              <a:t>Digital Literacy Workshop : ADULTS</a:t>
            </a:r>
          </a:p>
        </p:txBody>
      </p:sp>
      <p:pic>
        <p:nvPicPr>
          <p:cNvPr id="7" name="Picture 6">
            <a:extLst>
              <a:ext uri="{FF2B5EF4-FFF2-40B4-BE49-F238E27FC236}">
                <a16:creationId xmlns:a16="http://schemas.microsoft.com/office/drawing/2014/main" id="{6631D96B-8E63-4ACF-9DD5-CECA8E43E41F}"/>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9" name="Google Shape;339;p57"/>
          <p:cNvSpPr txBox="1"/>
          <p:nvPr/>
        </p:nvSpPr>
        <p:spPr>
          <a:xfrm>
            <a:off x="0" y="1401164"/>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solidFill>
                  <a:schemeClr val="dk1"/>
                </a:solidFill>
                <a:latin typeface="+mj-lt"/>
                <a:ea typeface="Open Sans" panose="020B0606030504020204" pitchFamily="34" charset="0"/>
                <a:cs typeface="Open Sans" panose="020B0606030504020204" pitchFamily="34" charset="0"/>
                <a:sym typeface="Average"/>
              </a:rPr>
              <a:t>Let’s try it out together!</a:t>
            </a:r>
            <a:endParaRPr sz="36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340" name="Google Shape;340;p57"/>
          <p:cNvSpPr txBox="1"/>
          <p:nvPr/>
        </p:nvSpPr>
        <p:spPr>
          <a:xfrm>
            <a:off x="1937850" y="2255700"/>
            <a:ext cx="5268300" cy="632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https://nyti.ms/2PZ6CPj</a:t>
            </a:r>
            <a:endParaRPr sz="3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5" name="Google Shape;213;p39">
            <a:extLst>
              <a:ext uri="{FF2B5EF4-FFF2-40B4-BE49-F238E27FC236}">
                <a16:creationId xmlns:a16="http://schemas.microsoft.com/office/drawing/2014/main" id="{6485F8FF-FE62-4C7B-8E88-0147AB3DFD9C}"/>
              </a:ext>
            </a:extLst>
          </p:cNvPr>
          <p:cNvSpPr txBox="1"/>
          <p:nvPr/>
        </p:nvSpPr>
        <p:spPr>
          <a:xfrm>
            <a:off x="0" y="59529"/>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solidFill>
                  <a:schemeClr val="dk1"/>
                </a:solidFill>
                <a:latin typeface="+mj-lt"/>
                <a:ea typeface="Open Sans" panose="020B0606030504020204" pitchFamily="34" charset="0"/>
                <a:cs typeface="Open Sans" panose="020B0606030504020204" pitchFamily="34" charset="0"/>
                <a:sym typeface="Average"/>
              </a:rPr>
              <a:t>Evaluating Information</a:t>
            </a:r>
            <a:endParaRPr sz="36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6" name="Google Shape;214;p39">
            <a:extLst>
              <a:ext uri="{FF2B5EF4-FFF2-40B4-BE49-F238E27FC236}">
                <a16:creationId xmlns:a16="http://schemas.microsoft.com/office/drawing/2014/main" id="{7C8D73AB-2F46-4726-8155-8C11B6501E70}"/>
              </a:ext>
            </a:extLst>
          </p:cNvPr>
          <p:cNvSpPr txBox="1"/>
          <p:nvPr/>
        </p:nvSpPr>
        <p:spPr>
          <a:xfrm>
            <a:off x="1090150" y="838971"/>
            <a:ext cx="7641726" cy="37305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tx1"/>
              </a:buClr>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Where is the information from?</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How old is the information?</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Who wrote it or paid for it?</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Clr>
                <a:schemeClr val="dk1"/>
              </a:buClr>
              <a:buSzPts val="1100"/>
              <a:buFont typeface="Arial"/>
              <a:buNone/>
            </a:pP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What are their sources?</a:t>
            </a:r>
            <a:endParaRPr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What is the purpose of this site?</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Clr>
                <a:schemeClr val="tx1"/>
              </a:buClr>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Look out for bias</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Emotional language and generalizations are a red flag.</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Focus on the facts.</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Check multiple sources and consider multiple viewpoints.</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Clr>
                <a:schemeClr val="dk1"/>
              </a:buClr>
              <a:buSzPts val="2400"/>
              <a:buFont typeface="Average"/>
              <a:buChar char="➔"/>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Use fact checkers:	</a:t>
            </a: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http://www.snopes.com</a:t>
            </a: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5"/>
              </a:rPr>
              <a:t>https://www.politifact.com/</a:t>
            </a: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3" name="Google Shape;353;p59"/>
          <p:cNvSpPr txBox="1"/>
          <p:nvPr/>
        </p:nvSpPr>
        <p:spPr>
          <a:xfrm>
            <a:off x="0" y="1748894"/>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solidFill>
                  <a:schemeClr val="dk1"/>
                </a:solidFill>
                <a:latin typeface="+mj-lt"/>
                <a:ea typeface="Open Sans" panose="020B0606030504020204" pitchFamily="34" charset="0"/>
                <a:cs typeface="Open Sans" panose="020B0606030504020204" pitchFamily="34" charset="0"/>
                <a:sym typeface="Average"/>
              </a:rPr>
              <a:t>Let’s try another!</a:t>
            </a:r>
            <a:endParaRPr sz="36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354" name="Google Shape;354;p59"/>
          <p:cNvSpPr txBox="1"/>
          <p:nvPr/>
        </p:nvSpPr>
        <p:spPr>
          <a:xfrm>
            <a:off x="1937850" y="2577672"/>
            <a:ext cx="5268300" cy="632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http://bit.ly/lionele</a:t>
            </a:r>
            <a:endParaRPr sz="3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5" name="Google Shape;213;p39">
            <a:extLst>
              <a:ext uri="{FF2B5EF4-FFF2-40B4-BE49-F238E27FC236}">
                <a16:creationId xmlns:a16="http://schemas.microsoft.com/office/drawing/2014/main" id="{AA3A5E7A-AAC2-4E28-9F08-F5864E498B2F}"/>
              </a:ext>
            </a:extLst>
          </p:cNvPr>
          <p:cNvSpPr txBox="1"/>
          <p:nvPr/>
        </p:nvSpPr>
        <p:spPr>
          <a:xfrm>
            <a:off x="0" y="59529"/>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solidFill>
                  <a:schemeClr val="dk1"/>
                </a:solidFill>
                <a:latin typeface="+mj-lt"/>
                <a:ea typeface="Open Sans" panose="020B0606030504020204" pitchFamily="34" charset="0"/>
                <a:cs typeface="Open Sans" panose="020B0606030504020204" pitchFamily="34" charset="0"/>
                <a:sym typeface="Average"/>
              </a:rPr>
              <a:t>Evaluating Information</a:t>
            </a:r>
            <a:endParaRPr sz="3600" dirty="0">
              <a:solidFill>
                <a:schemeClr val="dk1"/>
              </a:solidFill>
              <a:latin typeface="+mj-lt"/>
              <a:ea typeface="Open Sans" panose="020B0606030504020204" pitchFamily="34" charset="0"/>
              <a:cs typeface="Open Sans" panose="020B0606030504020204" pitchFamily="34" charset="0"/>
              <a:sym typeface="Average"/>
            </a:endParaRPr>
          </a:p>
        </p:txBody>
      </p:sp>
      <p:sp>
        <p:nvSpPr>
          <p:cNvPr id="6" name="Google Shape;214;p39">
            <a:extLst>
              <a:ext uri="{FF2B5EF4-FFF2-40B4-BE49-F238E27FC236}">
                <a16:creationId xmlns:a16="http://schemas.microsoft.com/office/drawing/2014/main" id="{1B80EAB7-53D3-4178-9B64-57EA26CF298F}"/>
              </a:ext>
            </a:extLst>
          </p:cNvPr>
          <p:cNvSpPr txBox="1"/>
          <p:nvPr/>
        </p:nvSpPr>
        <p:spPr>
          <a:xfrm>
            <a:off x="1090150" y="838971"/>
            <a:ext cx="7641726" cy="37305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tx1"/>
              </a:buClr>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Where is the information from?</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How old is the information?</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Who wrote it or paid for it?</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Clr>
                <a:schemeClr val="dk1"/>
              </a:buClr>
              <a:buSzPts val="1100"/>
              <a:buFont typeface="Arial"/>
              <a:buNone/>
            </a:pP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What are their sources?</a:t>
            </a:r>
            <a:endParaRPr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What is the purpose of this site?</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Clr>
                <a:schemeClr val="tx1"/>
              </a:buClr>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Look out for bias</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Emotional language and generalizations are a red flag.</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Focus on the facts.</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Check multiple sources and consider multiple viewpoints.</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Clr>
                <a:schemeClr val="dk1"/>
              </a:buClr>
              <a:buSzPts val="2400"/>
              <a:buFont typeface="Average"/>
              <a:buChar char="➔"/>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Use fact checkers:	</a:t>
            </a: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http://www.snopes.com</a:t>
            </a: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sz="18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5"/>
              </a:rPr>
              <a:t>https://www.politifact.com/</a:t>
            </a: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7" name="Google Shape;367;p61"/>
          <p:cNvSpPr txBox="1">
            <a:spLocks noGrp="1"/>
          </p:cNvSpPr>
          <p:nvPr>
            <p:ph type="title"/>
          </p:nvPr>
        </p:nvSpPr>
        <p:spPr>
          <a:xfrm>
            <a:off x="104625" y="1888421"/>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Evaluating Information</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3" name="Google Shape;373;p62"/>
          <p:cNvSpPr txBox="1">
            <a:spLocks noGrp="1"/>
          </p:cNvSpPr>
          <p:nvPr>
            <p:ph type="title" idx="4294967295"/>
          </p:nvPr>
        </p:nvSpPr>
        <p:spPr>
          <a:xfrm>
            <a:off x="0" y="174307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Health Info Online Resources</a:t>
            </a:r>
            <a:endParaRPr sz="3600" dirty="0">
              <a:latin typeface="+mj-lt"/>
              <a:ea typeface="Open Sans" panose="020B0606030504020204" pitchFamily="34" charset="0"/>
              <a:cs typeface="Open Sans" panose="020B0606030504020204" pitchFamily="34" charset="0"/>
              <a:sym typeface="Average"/>
            </a:endParaRPr>
          </a:p>
        </p:txBody>
      </p:sp>
      <p:sp>
        <p:nvSpPr>
          <p:cNvPr id="374" name="Google Shape;374;p62"/>
          <p:cNvSpPr txBox="1">
            <a:spLocks noGrp="1"/>
          </p:cNvSpPr>
          <p:nvPr>
            <p:ph type="ctrTitle" idx="4294967295"/>
          </p:nvPr>
        </p:nvSpPr>
        <p:spPr>
          <a:xfrm>
            <a:off x="0" y="2459038"/>
            <a:ext cx="914400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What do you think about looking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for health information online?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80" name="Google Shape;380;p63"/>
          <p:cNvSpPr txBox="1">
            <a:spLocks noGrp="1"/>
          </p:cNvSpPr>
          <p:nvPr>
            <p:ph type="title" idx="4294967295"/>
          </p:nvPr>
        </p:nvSpPr>
        <p:spPr>
          <a:xfrm>
            <a:off x="0" y="418979"/>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medlineplus.gov</a:t>
            </a:r>
            <a:endParaRPr sz="3600" dirty="0">
              <a:latin typeface="+mj-lt"/>
              <a:ea typeface="Open Sans" panose="020B0606030504020204" pitchFamily="34" charset="0"/>
              <a:cs typeface="Open Sans" panose="020B0606030504020204" pitchFamily="34" charset="0"/>
              <a:sym typeface="Average"/>
            </a:endParaRPr>
          </a:p>
        </p:txBody>
      </p:sp>
      <p:pic>
        <p:nvPicPr>
          <p:cNvPr id="381" name="Google Shape;381;p63"/>
          <p:cNvPicPr preferRelativeResize="0"/>
          <p:nvPr/>
        </p:nvPicPr>
        <p:blipFill>
          <a:blip r:embed="rId4">
            <a:alphaModFix/>
          </a:blip>
          <a:stretch>
            <a:fillRect/>
          </a:stretch>
        </p:blipFill>
        <p:spPr>
          <a:xfrm>
            <a:off x="1756213" y="1194358"/>
            <a:ext cx="5631567" cy="3530163"/>
          </a:xfrm>
          <a:prstGeom prst="rect">
            <a:avLst/>
          </a:prstGeom>
          <a:noFill/>
          <a:ln>
            <a:solidFill>
              <a:schemeClr val="tx1"/>
            </a:solidFill>
          </a:ln>
        </p:spPr>
      </p:pic>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7" name="Google Shape;387;p64"/>
          <p:cNvSpPr txBox="1">
            <a:spLocks noGrp="1"/>
          </p:cNvSpPr>
          <p:nvPr>
            <p:ph type="title" idx="4294967295"/>
          </p:nvPr>
        </p:nvSpPr>
        <p:spPr>
          <a:xfrm>
            <a:off x="0" y="446333"/>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nchealthinfo.org</a:t>
            </a:r>
            <a:endParaRPr sz="3600" dirty="0">
              <a:latin typeface="+mj-lt"/>
              <a:ea typeface="Open Sans" panose="020B0606030504020204" pitchFamily="34" charset="0"/>
              <a:cs typeface="Open Sans" panose="020B0606030504020204" pitchFamily="34" charset="0"/>
              <a:sym typeface="Average"/>
            </a:endParaRPr>
          </a:p>
        </p:txBody>
      </p:sp>
      <p:pic>
        <p:nvPicPr>
          <p:cNvPr id="388" name="Google Shape;388;p64"/>
          <p:cNvPicPr preferRelativeResize="0"/>
          <p:nvPr/>
        </p:nvPicPr>
        <p:blipFill>
          <a:blip r:embed="rId4">
            <a:alphaModFix/>
          </a:blip>
          <a:stretch>
            <a:fillRect/>
          </a:stretch>
        </p:blipFill>
        <p:spPr>
          <a:xfrm>
            <a:off x="1896959" y="1287887"/>
            <a:ext cx="5350082" cy="3340611"/>
          </a:xfrm>
          <a:prstGeom prst="rect">
            <a:avLst/>
          </a:prstGeom>
          <a:noFill/>
          <a:ln>
            <a:solidFill>
              <a:schemeClr val="tx1"/>
            </a:solidFill>
          </a:ln>
        </p:spPr>
      </p:pic>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4" name="Google Shape;394;p65"/>
          <p:cNvSpPr txBox="1">
            <a:spLocks noGrp="1"/>
          </p:cNvSpPr>
          <p:nvPr>
            <p:ph type="title"/>
          </p:nvPr>
        </p:nvSpPr>
        <p:spPr>
          <a:xfrm>
            <a:off x="0" y="1948911"/>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Health Info Online Resources</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400" name="Google Shape;400;p66"/>
          <p:cNvSpPr txBox="1">
            <a:spLocks noGrp="1"/>
          </p:cNvSpPr>
          <p:nvPr>
            <p:ph type="title" idx="4294967295"/>
          </p:nvPr>
        </p:nvSpPr>
        <p:spPr>
          <a:xfrm>
            <a:off x="0" y="51917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Library Resources</a:t>
            </a:r>
            <a:endParaRPr sz="3600" dirty="0">
              <a:latin typeface="+mj-lt"/>
              <a:ea typeface="Open Sans" panose="020B0606030504020204" pitchFamily="34" charset="0"/>
              <a:cs typeface="Open Sans" panose="020B0606030504020204" pitchFamily="34" charset="0"/>
              <a:sym typeface="Average"/>
            </a:endParaRPr>
          </a:p>
        </p:txBody>
      </p:sp>
      <p:pic>
        <p:nvPicPr>
          <p:cNvPr id="401" name="Google Shape;401;p66" descr=" " title="&quot;Library Card&quot;">
            <a:hlinkClick r:id="rId4"/>
          </p:cNvPr>
          <p:cNvPicPr preferRelativeResize="0"/>
          <p:nvPr/>
        </p:nvPicPr>
        <p:blipFill>
          <a:blip r:embed="rId5">
            <a:alphaModFix/>
          </a:blip>
          <a:stretch>
            <a:fillRect/>
          </a:stretch>
        </p:blipFill>
        <p:spPr>
          <a:xfrm>
            <a:off x="2459334" y="1347850"/>
            <a:ext cx="4225332" cy="3169012"/>
          </a:xfrm>
          <a:prstGeom prst="rect">
            <a:avLst/>
          </a:prstGeom>
          <a:noFill/>
          <a:ln>
            <a:noFill/>
          </a:ln>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6" name="Google Shape;86;p22"/>
          <p:cNvSpPr txBox="1">
            <a:spLocks noGrp="1"/>
          </p:cNvSpPr>
          <p:nvPr>
            <p:ph type="title"/>
          </p:nvPr>
        </p:nvSpPr>
        <p:spPr>
          <a:xfrm>
            <a:off x="-75" y="1432958"/>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Introduce yourself and share</a:t>
            </a:r>
            <a:r>
              <a:rPr lang="en" sz="3600" dirty="0">
                <a:latin typeface="Open Sans" panose="020B0606030504020204" pitchFamily="34" charset="0"/>
                <a:ea typeface="Open Sans" panose="020B0606030504020204" pitchFamily="34" charset="0"/>
                <a:cs typeface="Open Sans" panose="020B0606030504020204" pitchFamily="34" charset="0"/>
                <a:sym typeface="Average"/>
              </a:rPr>
              <a:t>:</a:t>
            </a:r>
            <a:endParaRPr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7" name="Google Shape;87;p22"/>
          <p:cNvSpPr txBox="1">
            <a:spLocks noGrp="1"/>
          </p:cNvSpPr>
          <p:nvPr>
            <p:ph type="ctrTitle" idx="4294967295"/>
          </p:nvPr>
        </p:nvSpPr>
        <p:spPr>
          <a:xfrm>
            <a:off x="0" y="2068675"/>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What’s one thing you would like to find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information about on the internet?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8" name="Google Shape;408;p67"/>
          <p:cNvSpPr txBox="1">
            <a:spLocks noGrp="1"/>
          </p:cNvSpPr>
          <p:nvPr>
            <p:ph type="ctrTitle" idx="4294967295"/>
          </p:nvPr>
        </p:nvSpPr>
        <p:spPr>
          <a:xfrm>
            <a:off x="1287173" y="1306048"/>
            <a:ext cx="7332662" cy="1851025"/>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Take the exit survey</a:t>
            </a:r>
            <a:endParaRPr sz="2400" u="sng"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531;p69">
            <a:extLst>
              <a:ext uri="{FF2B5EF4-FFF2-40B4-BE49-F238E27FC236}">
                <a16:creationId xmlns:a16="http://schemas.microsoft.com/office/drawing/2014/main" id="{5B49B8B0-2172-4D1D-A757-DF1750EDC325}"/>
              </a:ext>
            </a:extLst>
          </p:cNvPr>
          <p:cNvSpPr txBox="1">
            <a:spLocks/>
          </p:cNvSpPr>
          <p:nvPr/>
        </p:nvSpPr>
        <p:spPr>
          <a:xfrm>
            <a:off x="588804" y="731248"/>
            <a:ext cx="8729400" cy="57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3600" dirty="0">
                <a:latin typeface="+mj-lt"/>
                <a:ea typeface="Open Sans" panose="020B0606030504020204" pitchFamily="34" charset="0"/>
                <a:cs typeface="Open Sans" panose="020B0606030504020204" pitchFamily="34" charset="0"/>
                <a:sym typeface="Average"/>
              </a:rPr>
              <a:t>Wrap-Up</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9" name="Google Shape;99;p24"/>
          <p:cNvSpPr txBox="1">
            <a:spLocks noGrp="1"/>
          </p:cNvSpPr>
          <p:nvPr>
            <p:ph type="title"/>
          </p:nvPr>
        </p:nvSpPr>
        <p:spPr>
          <a:xfrm>
            <a:off x="-75" y="1399950"/>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000" dirty="0">
                <a:latin typeface="+mj-lt"/>
                <a:ea typeface="Open Sans" panose="020B0606030504020204" pitchFamily="34" charset="0"/>
                <a:cs typeface="Open Sans" panose="020B0606030504020204" pitchFamily="34" charset="0"/>
                <a:sym typeface="Average"/>
              </a:rPr>
              <a:t>Search Engine</a:t>
            </a:r>
            <a:endParaRPr sz="4000" dirty="0">
              <a:latin typeface="+mj-lt"/>
              <a:ea typeface="Open Sans" panose="020B0606030504020204" pitchFamily="34" charset="0"/>
              <a:cs typeface="Open Sans" panose="020B0606030504020204" pitchFamily="34" charset="0"/>
              <a:sym typeface="Average"/>
            </a:endParaRPr>
          </a:p>
        </p:txBody>
      </p:sp>
      <p:sp>
        <p:nvSpPr>
          <p:cNvPr id="100" name="Google Shape;100;p24"/>
          <p:cNvSpPr txBox="1">
            <a:spLocks noGrp="1"/>
          </p:cNvSpPr>
          <p:nvPr>
            <p:ph type="ctrTitle" idx="4294967295"/>
          </p:nvPr>
        </p:nvSpPr>
        <p:spPr>
          <a:xfrm>
            <a:off x="0" y="2203897"/>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A website that uses keywords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to find relevant information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elsewhere online.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25"/>
          <p:cNvPicPr preferRelativeResize="0"/>
          <p:nvPr/>
        </p:nvPicPr>
        <p:blipFill>
          <a:blip r:embed="rId4"/>
          <a:srcRect/>
          <a:stretch/>
        </p:blipFill>
        <p:spPr>
          <a:xfrm>
            <a:off x="2623831" y="10518"/>
            <a:ext cx="4269764" cy="2852850"/>
          </a:xfrm>
          <a:prstGeom prst="rect">
            <a:avLst/>
          </a:prstGeom>
          <a:noFill/>
          <a:ln>
            <a:noFill/>
          </a:ln>
        </p:spPr>
      </p:pic>
      <p:sp>
        <p:nvSpPr>
          <p:cNvPr id="107" name="Google Shape;107;p25"/>
          <p:cNvSpPr txBox="1">
            <a:spLocks noGrp="1"/>
          </p:cNvSpPr>
          <p:nvPr>
            <p:ph type="title" idx="4294967295"/>
          </p:nvPr>
        </p:nvSpPr>
        <p:spPr>
          <a:xfrm>
            <a:off x="1333344" y="2215971"/>
            <a:ext cx="7269743" cy="2093913"/>
          </a:xfrm>
          <a:prstGeom prst="rect">
            <a:avLst/>
          </a:prstGeom>
        </p:spPr>
        <p:txBody>
          <a:bodyPr spcFirstLastPara="1" wrap="square" lIns="91425" tIns="91425" rIns="91425" bIns="91425" anchor="t" anchorCtr="0">
            <a:noAutofit/>
          </a:bodyPr>
          <a:lstStyle/>
          <a:p>
            <a:pPr marL="50800" lvl="0" algn="l" rtl="0">
              <a:spcBef>
                <a:spcPts val="0"/>
              </a:spcBef>
              <a:spcAft>
                <a:spcPts val="0"/>
              </a:spcAft>
              <a:buClr>
                <a:srgbClr val="38761D"/>
              </a:buClr>
              <a:buSzPts val="2800"/>
            </a:pPr>
            <a:r>
              <a:rPr lang="en" dirty="0">
                <a:solidFill>
                  <a:srgbClr val="38761D"/>
                </a:solidFill>
                <a:latin typeface="Open Sans" panose="020B0606030504020204" pitchFamily="34" charset="0"/>
                <a:ea typeface="Open Sans" panose="020B0606030504020204" pitchFamily="34" charset="0"/>
                <a:cs typeface="Open Sans" panose="020B0606030504020204" pitchFamily="34" charset="0"/>
                <a:sym typeface="Average"/>
              </a:rPr>
              <a:t>Great at helping you find what you are looking for.</a:t>
            </a:r>
            <a:br>
              <a:rPr lang="en" dirty="0">
                <a:solidFill>
                  <a:srgbClr val="38761D"/>
                </a:solidFill>
                <a:latin typeface="Open Sans" panose="020B0606030504020204" pitchFamily="34" charset="0"/>
                <a:ea typeface="Open Sans" panose="020B0606030504020204" pitchFamily="34" charset="0"/>
                <a:cs typeface="Open Sans" panose="020B0606030504020204" pitchFamily="34" charset="0"/>
                <a:sym typeface="Average"/>
              </a:rPr>
            </a:br>
            <a:r>
              <a:rPr lang="en" dirty="0">
                <a:solidFill>
                  <a:srgbClr val="990000"/>
                </a:solidFill>
                <a:latin typeface="Open Sans" panose="020B0606030504020204" pitchFamily="34" charset="0"/>
                <a:ea typeface="Open Sans" panose="020B0606030504020204" pitchFamily="34" charset="0"/>
                <a:cs typeface="Open Sans" panose="020B0606030504020204" pitchFamily="34" charset="0"/>
                <a:sym typeface="Average"/>
              </a:rPr>
              <a:t>Collects info and may share it advertisers.</a:t>
            </a:r>
            <a:endParaRPr dirty="0">
              <a:solidFill>
                <a:srgbClr val="990000"/>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dirty="0">
                <a:solidFill>
                  <a:srgbClr val="FF8209"/>
                </a:solidFill>
                <a:latin typeface="Open Sans" panose="020B0606030504020204" pitchFamily="34" charset="0"/>
                <a:ea typeface="Open Sans" panose="020B0606030504020204" pitchFamily="34" charset="0"/>
                <a:cs typeface="Open Sans" panose="020B0606030504020204" pitchFamily="34" charset="0"/>
                <a:sym typeface="Average"/>
              </a:rPr>
              <a:t>Stores your search history with your Google account.</a:t>
            </a:r>
            <a:endParaRPr dirty="0">
              <a:solidFill>
                <a:srgbClr val="FF8209"/>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TextBox 3">
            <a:extLst>
              <a:ext uri="{FF2B5EF4-FFF2-40B4-BE49-F238E27FC236}">
                <a16:creationId xmlns:a16="http://schemas.microsoft.com/office/drawing/2014/main" id="{4A2B3D86-824A-4E26-9571-AE1E1672C3E1}"/>
              </a:ext>
            </a:extLst>
          </p:cNvPr>
          <p:cNvSpPr txBox="1"/>
          <p:nvPr/>
        </p:nvSpPr>
        <p:spPr>
          <a:xfrm>
            <a:off x="713455" y="2040229"/>
            <a:ext cx="581891" cy="1015663"/>
          </a:xfrm>
          <a:prstGeom prst="rect">
            <a:avLst/>
          </a:prstGeom>
          <a:noFill/>
        </p:spPr>
        <p:txBody>
          <a:bodyPr wrap="square" rtlCol="0">
            <a:spAutoFit/>
          </a:bodyPr>
          <a:lstStyle/>
          <a:p>
            <a:r>
              <a:rPr lang="en-US" sz="6000" dirty="0">
                <a:solidFill>
                  <a:schemeClr val="accent2"/>
                </a:solidFill>
                <a:latin typeface="+mj-lt"/>
              </a:rPr>
              <a:t>+</a:t>
            </a:r>
          </a:p>
        </p:txBody>
      </p:sp>
      <p:sp>
        <p:nvSpPr>
          <p:cNvPr id="5" name="TextBox 4">
            <a:extLst>
              <a:ext uri="{FF2B5EF4-FFF2-40B4-BE49-F238E27FC236}">
                <a16:creationId xmlns:a16="http://schemas.microsoft.com/office/drawing/2014/main" id="{929D1AA8-2666-401D-9214-4E34AED7564E}"/>
              </a:ext>
            </a:extLst>
          </p:cNvPr>
          <p:cNvSpPr txBox="1"/>
          <p:nvPr/>
        </p:nvSpPr>
        <p:spPr>
          <a:xfrm>
            <a:off x="700576" y="2240285"/>
            <a:ext cx="473106" cy="1323439"/>
          </a:xfrm>
          <a:prstGeom prst="rect">
            <a:avLst/>
          </a:prstGeom>
          <a:noFill/>
        </p:spPr>
        <p:txBody>
          <a:bodyPr wrap="square" rtlCol="0">
            <a:spAutoFit/>
          </a:bodyPr>
          <a:lstStyle/>
          <a:p>
            <a:r>
              <a:rPr lang="en-US" sz="8000" b="1" dirty="0">
                <a:solidFill>
                  <a:schemeClr val="accent4">
                    <a:lumMod val="75000"/>
                  </a:schemeClr>
                </a:solidFill>
                <a:latin typeface="Open Sans bold" panose="020B0806030504020204" pitchFamily="34" charset="0"/>
                <a:ea typeface="Open Sans bold" panose="020B0806030504020204" pitchFamily="34" charset="0"/>
                <a:cs typeface="Open Sans bold" panose="020B0806030504020204" pitchFamily="34" charset="0"/>
              </a:rPr>
              <a:t>_</a:t>
            </a:r>
          </a:p>
        </p:txBody>
      </p:sp>
      <p:sp>
        <p:nvSpPr>
          <p:cNvPr id="6" name="TextBox 5">
            <a:extLst>
              <a:ext uri="{FF2B5EF4-FFF2-40B4-BE49-F238E27FC236}">
                <a16:creationId xmlns:a16="http://schemas.microsoft.com/office/drawing/2014/main" id="{5F15E7A4-8365-4514-957D-C514D7E227B3}"/>
              </a:ext>
            </a:extLst>
          </p:cNvPr>
          <p:cNvSpPr txBox="1"/>
          <p:nvPr/>
        </p:nvSpPr>
        <p:spPr>
          <a:xfrm>
            <a:off x="713455" y="3294221"/>
            <a:ext cx="473106" cy="1015663"/>
          </a:xfrm>
          <a:prstGeom prst="rect">
            <a:avLst/>
          </a:prstGeom>
          <a:noFill/>
        </p:spPr>
        <p:txBody>
          <a:bodyPr wrap="square" rtlCol="0">
            <a:spAutoFit/>
          </a:bodyPr>
          <a:lstStyle/>
          <a:p>
            <a:r>
              <a:rPr lang="en-US" sz="6000" b="1" dirty="0">
                <a:solidFill>
                  <a:schemeClr val="accent3"/>
                </a:solidFill>
                <a:latin typeface="Open Sans bold" panose="020B0806030504020204" pitchFamily="34" charset="0"/>
                <a:ea typeface="Open Sans bold" panose="020B0806030504020204" pitchFamily="34" charset="0"/>
                <a:cs typeface="Open Sans bold" panose="020B0806030504020204" pitchFamily="34" charset="0"/>
              </a:rPr>
              <a:t>~</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3" name="Google Shape;113;p26"/>
          <p:cNvSpPr txBox="1">
            <a:spLocks noGrp="1"/>
          </p:cNvSpPr>
          <p:nvPr>
            <p:ph type="title" idx="4294967295"/>
          </p:nvPr>
        </p:nvSpPr>
        <p:spPr>
          <a:xfrm>
            <a:off x="2299770" y="2447721"/>
            <a:ext cx="5632450" cy="2093912"/>
          </a:xfrm>
          <a:prstGeom prst="rect">
            <a:avLst/>
          </a:prstGeom>
        </p:spPr>
        <p:txBody>
          <a:bodyPr spcFirstLastPara="1" wrap="square" lIns="91425" tIns="91425" rIns="91425" bIns="91425" anchor="t" anchorCtr="0">
            <a:noAutofit/>
          </a:bodyPr>
          <a:lstStyle/>
          <a:p>
            <a:pPr marL="50800" lvl="0" algn="l" rtl="0">
              <a:spcBef>
                <a:spcPts val="0"/>
              </a:spcBef>
              <a:spcAft>
                <a:spcPts val="0"/>
              </a:spcAft>
              <a:buClr>
                <a:srgbClr val="38761D"/>
              </a:buClr>
              <a:buSzPts val="2800"/>
            </a:pPr>
            <a:r>
              <a:rPr lang="en" dirty="0">
                <a:solidFill>
                  <a:srgbClr val="38761D"/>
                </a:solidFill>
                <a:latin typeface="Open Sans" panose="020B0606030504020204" pitchFamily="34" charset="0"/>
                <a:ea typeface="Open Sans" panose="020B0606030504020204" pitchFamily="34" charset="0"/>
                <a:cs typeface="Open Sans" panose="020B0606030504020204" pitchFamily="34" charset="0"/>
                <a:sym typeface="Average"/>
              </a:rPr>
              <a:t>Protects your privacy</a:t>
            </a:r>
            <a:endParaRPr dirty="0">
              <a:solidFill>
                <a:srgbClr val="38761D"/>
              </a:solidFill>
              <a:latin typeface="Open Sans" panose="020B0606030504020204" pitchFamily="34" charset="0"/>
              <a:ea typeface="Open Sans" panose="020B0606030504020204" pitchFamily="34" charset="0"/>
              <a:cs typeface="Open Sans" panose="020B0606030504020204" pitchFamily="34" charset="0"/>
              <a:sym typeface="Average"/>
            </a:endParaRPr>
          </a:p>
          <a:p>
            <a:pPr marL="50800" lvl="0" algn="l" rtl="0">
              <a:spcBef>
                <a:spcPts val="0"/>
              </a:spcBef>
              <a:spcAft>
                <a:spcPts val="0"/>
              </a:spcAft>
              <a:buClr>
                <a:srgbClr val="990000"/>
              </a:buClr>
              <a:buSzPts val="2800"/>
            </a:pPr>
            <a:r>
              <a:rPr lang="en" dirty="0">
                <a:solidFill>
                  <a:srgbClr val="990000"/>
                </a:solidFill>
                <a:latin typeface="Open Sans" panose="020B0606030504020204" pitchFamily="34" charset="0"/>
                <a:ea typeface="Open Sans" panose="020B0606030504020204" pitchFamily="34" charset="0"/>
                <a:cs typeface="Open Sans" panose="020B0606030504020204" pitchFamily="34" charset="0"/>
                <a:sym typeface="Average"/>
              </a:rPr>
              <a:t>Fewer features.</a:t>
            </a:r>
            <a:endParaRPr dirty="0">
              <a:solidFill>
                <a:srgbClr val="990000"/>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dirty="0">
                <a:solidFill>
                  <a:srgbClr val="FF8209"/>
                </a:solidFill>
                <a:latin typeface="Open Sans" panose="020B0606030504020204" pitchFamily="34" charset="0"/>
                <a:ea typeface="Open Sans" panose="020B0606030504020204" pitchFamily="34" charset="0"/>
                <a:cs typeface="Open Sans" panose="020B0606030504020204" pitchFamily="34" charset="0"/>
                <a:sym typeface="Average"/>
              </a:rPr>
              <a:t>May not be as good at finding what you’re looking for.</a:t>
            </a:r>
            <a:endParaRPr dirty="0">
              <a:solidFill>
                <a:srgbClr val="FF8209"/>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14" name="Google Shape;114;p26"/>
          <p:cNvPicPr preferRelativeResize="0"/>
          <p:nvPr/>
        </p:nvPicPr>
        <p:blipFill>
          <a:blip r:embed="rId4">
            <a:alphaModFix/>
          </a:blip>
          <a:stretch>
            <a:fillRect/>
          </a:stretch>
        </p:blipFill>
        <p:spPr>
          <a:xfrm>
            <a:off x="3510850" y="304800"/>
            <a:ext cx="2437794" cy="1923826"/>
          </a:xfrm>
          <a:prstGeom prst="rect">
            <a:avLst/>
          </a:prstGeom>
          <a:noFill/>
          <a:ln>
            <a:noFill/>
          </a:ln>
        </p:spPr>
      </p:pic>
      <p:sp>
        <p:nvSpPr>
          <p:cNvPr id="2" name="TextBox 1">
            <a:extLst>
              <a:ext uri="{FF2B5EF4-FFF2-40B4-BE49-F238E27FC236}">
                <a16:creationId xmlns:a16="http://schemas.microsoft.com/office/drawing/2014/main" id="{59CD4C94-4B3E-44F7-8246-FFEAF46FEEE8}"/>
              </a:ext>
            </a:extLst>
          </p:cNvPr>
          <p:cNvSpPr txBox="1"/>
          <p:nvPr/>
        </p:nvSpPr>
        <p:spPr>
          <a:xfrm>
            <a:off x="1652373" y="2217805"/>
            <a:ext cx="581891" cy="1015663"/>
          </a:xfrm>
          <a:prstGeom prst="rect">
            <a:avLst/>
          </a:prstGeom>
          <a:noFill/>
        </p:spPr>
        <p:txBody>
          <a:bodyPr wrap="square" rtlCol="0">
            <a:spAutoFit/>
          </a:bodyPr>
          <a:lstStyle/>
          <a:p>
            <a:r>
              <a:rPr lang="en-US" sz="6000" dirty="0">
                <a:solidFill>
                  <a:schemeClr val="accent2"/>
                </a:solidFill>
                <a:latin typeface="+mj-lt"/>
              </a:rPr>
              <a:t>+</a:t>
            </a:r>
          </a:p>
        </p:txBody>
      </p:sp>
      <p:sp>
        <p:nvSpPr>
          <p:cNvPr id="6" name="TextBox 5">
            <a:extLst>
              <a:ext uri="{FF2B5EF4-FFF2-40B4-BE49-F238E27FC236}">
                <a16:creationId xmlns:a16="http://schemas.microsoft.com/office/drawing/2014/main" id="{54EEDAD7-950D-426C-AA4A-888636EA59BA}"/>
              </a:ext>
            </a:extLst>
          </p:cNvPr>
          <p:cNvSpPr txBox="1"/>
          <p:nvPr/>
        </p:nvSpPr>
        <p:spPr>
          <a:xfrm>
            <a:off x="1652373" y="2063918"/>
            <a:ext cx="473106" cy="1323439"/>
          </a:xfrm>
          <a:prstGeom prst="rect">
            <a:avLst/>
          </a:prstGeom>
          <a:noFill/>
        </p:spPr>
        <p:txBody>
          <a:bodyPr wrap="square" rtlCol="0">
            <a:spAutoFit/>
          </a:bodyPr>
          <a:lstStyle/>
          <a:p>
            <a:r>
              <a:rPr lang="en-US" sz="8000" b="1" dirty="0">
                <a:solidFill>
                  <a:schemeClr val="accent4">
                    <a:lumMod val="75000"/>
                  </a:schemeClr>
                </a:solidFill>
                <a:latin typeface="Open Sans bold" panose="020B0806030504020204" pitchFamily="34" charset="0"/>
                <a:ea typeface="Open Sans bold" panose="020B0806030504020204" pitchFamily="34" charset="0"/>
                <a:cs typeface="Open Sans bold" panose="020B0806030504020204" pitchFamily="34" charset="0"/>
              </a:rPr>
              <a:t>_</a:t>
            </a:r>
          </a:p>
        </p:txBody>
      </p:sp>
      <p:sp>
        <p:nvSpPr>
          <p:cNvPr id="7" name="TextBox 6">
            <a:extLst>
              <a:ext uri="{FF2B5EF4-FFF2-40B4-BE49-F238E27FC236}">
                <a16:creationId xmlns:a16="http://schemas.microsoft.com/office/drawing/2014/main" id="{0989B2D4-15AE-4A1C-8CA6-BD3B2D60A78C}"/>
              </a:ext>
            </a:extLst>
          </p:cNvPr>
          <p:cNvSpPr txBox="1"/>
          <p:nvPr/>
        </p:nvSpPr>
        <p:spPr>
          <a:xfrm>
            <a:off x="1652373" y="3264511"/>
            <a:ext cx="473106" cy="1015663"/>
          </a:xfrm>
          <a:prstGeom prst="rect">
            <a:avLst/>
          </a:prstGeom>
          <a:noFill/>
        </p:spPr>
        <p:txBody>
          <a:bodyPr wrap="square" rtlCol="0">
            <a:spAutoFit/>
          </a:bodyPr>
          <a:lstStyle/>
          <a:p>
            <a:r>
              <a:rPr lang="en-US" sz="6000" b="1" dirty="0">
                <a:solidFill>
                  <a:schemeClr val="accent3"/>
                </a:solidFill>
                <a:latin typeface="Open Sans bold" panose="020B0806030504020204" pitchFamily="34" charset="0"/>
                <a:ea typeface="Open Sans bold" panose="020B0806030504020204" pitchFamily="34" charset="0"/>
                <a:cs typeface="Open Sans bold" panose="020B0806030504020204" pitchFamily="34" charset="0"/>
              </a:rPr>
              <a:t>~</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p27"/>
          <p:cNvPicPr preferRelativeResize="0"/>
          <p:nvPr/>
        </p:nvPicPr>
        <p:blipFill>
          <a:blip r:embed="rId4"/>
          <a:srcRect/>
          <a:stretch/>
        </p:blipFill>
        <p:spPr>
          <a:xfrm>
            <a:off x="2623831" y="435521"/>
            <a:ext cx="4269764" cy="2852850"/>
          </a:xfrm>
          <a:prstGeom prst="rect">
            <a:avLst/>
          </a:prstGeom>
          <a:noFill/>
          <a:ln>
            <a:noFill/>
          </a:ln>
        </p:spPr>
      </p:pic>
      <p:sp>
        <p:nvSpPr>
          <p:cNvPr id="121" name="Google Shape;121;p27"/>
          <p:cNvSpPr txBox="1">
            <a:spLocks noGrp="1"/>
          </p:cNvSpPr>
          <p:nvPr>
            <p:ph type="title" idx="4294967295"/>
          </p:nvPr>
        </p:nvSpPr>
        <p:spPr>
          <a:xfrm>
            <a:off x="315913" y="2654144"/>
            <a:ext cx="8828087"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verage"/>
              </a:rPr>
              <a:t>Open a browser and go to </a:t>
            </a:r>
            <a:r>
              <a:rPr lang="en" sz="30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google.com</a:t>
            </a:r>
            <a:endParaRPr sz="30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5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Main">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6F670111-A68C-4529-8F26-B171CDDC686B}"/>
    </a:ext>
  </a:extLst>
</a:theme>
</file>

<file path=ppt/theme/theme2.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246CF830-6344-4CCA-A3E3-1DDE13533B57}"/>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1533</TotalTime>
  <Words>4074</Words>
  <Application>Microsoft Office PowerPoint</Application>
  <PresentationFormat>On-screen Show (16:9)</PresentationFormat>
  <Paragraphs>334</Paragraphs>
  <Slides>50</Slides>
  <Notes>50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50</vt:i4>
      </vt:variant>
    </vt:vector>
  </HeadingPairs>
  <TitlesOfParts>
    <vt:vector size="64" baseType="lpstr">
      <vt:lpstr>Open Sans</vt:lpstr>
      <vt:lpstr>Wingdings</vt:lpstr>
      <vt:lpstr>Roboto</vt:lpstr>
      <vt:lpstr>Helvetica Neue Light</vt:lpstr>
      <vt:lpstr>Average</vt:lpstr>
      <vt:lpstr>Courier New</vt:lpstr>
      <vt:lpstr>Open Sans bold</vt:lpstr>
      <vt:lpstr>Arial</vt:lpstr>
      <vt:lpstr>Open Sans SemiBold</vt:lpstr>
      <vt:lpstr>Times New Roman</vt:lpstr>
      <vt:lpstr>Calibri Light</vt:lpstr>
      <vt:lpstr>Calibri</vt:lpstr>
      <vt:lpstr>Simple Light</vt:lpstr>
      <vt:lpstr>White</vt:lpstr>
      <vt:lpstr>Sign in (both adult and student) Find a seat Turn on your computer and log on Check if your battery is charged or find a place to plug in</vt:lpstr>
      <vt:lpstr>PowerPoint Presentation</vt:lpstr>
      <vt:lpstr>Search Engines Finding Information Online Evaluating Information including: Health Info Library Resources</vt:lpstr>
      <vt:lpstr>PowerPoint Presentation</vt:lpstr>
      <vt:lpstr>Introduce yourself and share:</vt:lpstr>
      <vt:lpstr>Search Engine</vt:lpstr>
      <vt:lpstr>Great at helping you find what you are looking for. Collects info and may share it advertisers. Stores your search history with your Google account.</vt:lpstr>
      <vt:lpstr>Protects your privacy Fewer features. May not be as good at finding what you’re looking for.</vt:lpstr>
      <vt:lpstr>Open a browser and go to google.com</vt:lpstr>
      <vt:lpstr>PowerPoint Presentation</vt:lpstr>
      <vt:lpstr>Keywords</vt:lpstr>
      <vt:lpstr>PowerPoint Presentation</vt:lpstr>
      <vt:lpstr>Results Page</vt:lpstr>
      <vt:lpstr>PowerPoint Presentation</vt:lpstr>
      <vt:lpstr>Refining and Improving a Search</vt:lpstr>
      <vt:lpstr>Questions?</vt:lpstr>
      <vt:lpstr>Evaluating Information</vt:lpstr>
      <vt:lpstr>PowerPoint Presentation</vt:lpstr>
      <vt:lpstr>PowerPoint Presentation</vt:lpstr>
      <vt:lpstr>PowerPoint Presentation</vt:lpstr>
      <vt:lpstr>PowerPoint Presentation</vt:lpstr>
      <vt:lpstr>PowerPoint Presentation</vt:lpstr>
      <vt:lpstr>PowerPoint Presentation</vt:lpstr>
      <vt:lpstr>Health Info Online Resources</vt:lpstr>
      <vt:lpstr>medlineplus.gov</vt:lpstr>
      <vt:lpstr>nchealthinfo.org</vt:lpstr>
      <vt:lpstr>Health Info Online  Resources</vt:lpstr>
      <vt:lpstr>Library Resources</vt:lpstr>
      <vt:lpstr> Take the exit survey</vt:lpstr>
      <vt:lpstr>PowerPoint Presentation</vt:lpstr>
      <vt:lpstr>Introduce yourself and share:</vt:lpstr>
      <vt:lpstr>PowerPoint Presentation</vt:lpstr>
      <vt:lpstr>Google Tips and Tricks</vt:lpstr>
      <vt:lpstr>Google Tips and Tricks</vt:lpstr>
      <vt:lpstr>Google Search Challenge</vt:lpstr>
      <vt:lpstr>A Google a Day</vt:lpstr>
      <vt:lpstr>Evaluating Information</vt:lpstr>
      <vt:lpstr>PowerPoint Presentation</vt:lpstr>
      <vt:lpstr>PowerPoint Presentation</vt:lpstr>
      <vt:lpstr>PowerPoint Presentation</vt:lpstr>
      <vt:lpstr>PowerPoint Presentation</vt:lpstr>
      <vt:lpstr>PowerPoint Presentation</vt:lpstr>
      <vt:lpstr>PowerPoint Presentation</vt:lpstr>
      <vt:lpstr>Evaluating Information</vt:lpstr>
      <vt:lpstr>Health Info Online Resources</vt:lpstr>
      <vt:lpstr>medlineplus.gov</vt:lpstr>
      <vt:lpstr>nchealthinfo.org</vt:lpstr>
      <vt:lpstr>Health Info Online Resources</vt:lpstr>
      <vt:lpstr>Library Resources</vt:lpstr>
      <vt:lpstr> Take the exit survey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Sullivan, Kaili</dc:creator>
  <cp:lastModifiedBy>Sullivan, Kaili</cp:lastModifiedBy>
  <cp:revision>23</cp:revision>
  <dcterms:modified xsi:type="dcterms:W3CDTF">2021-02-11T22:40:33Z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57C30131-801B-40B9-A512-D2EEAE6D21FA</vt:lpwstr>
  </property>
  <property fmtid="{D5CDD505-2E9C-101B-9397-08002B2CF9AE}" pid="3" name="ArticulatePath">
    <vt:lpwstr>https://ncconnect-my.sharepoint.com/personal/abigail_waldrupe_ncdcr_gov/Documents/Toolkit/Workshop Documents/Session 4 - Finding and Evaluating Info/S4 Two Groups/S4 - slides - two groups</vt:lpwstr>
  </property>
</Properties>
</file>